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256" r:id="rId2"/>
    <p:sldId id="331" r:id="rId3"/>
    <p:sldId id="347" r:id="rId4"/>
    <p:sldId id="376" r:id="rId5"/>
    <p:sldId id="367" r:id="rId6"/>
    <p:sldId id="332" r:id="rId7"/>
    <p:sldId id="339" r:id="rId8"/>
    <p:sldId id="369" r:id="rId9"/>
    <p:sldId id="368" r:id="rId10"/>
    <p:sldId id="333" r:id="rId11"/>
    <p:sldId id="352" r:id="rId12"/>
    <p:sldId id="340" r:id="rId13"/>
    <p:sldId id="361" r:id="rId14"/>
    <p:sldId id="362" r:id="rId15"/>
    <p:sldId id="372" r:id="rId16"/>
    <p:sldId id="406" r:id="rId17"/>
    <p:sldId id="371" r:id="rId18"/>
    <p:sldId id="375" r:id="rId19"/>
    <p:sldId id="377" r:id="rId20"/>
    <p:sldId id="408" r:id="rId21"/>
    <p:sldId id="409" r:id="rId22"/>
    <p:sldId id="407" r:id="rId23"/>
    <p:sldId id="411" r:id="rId24"/>
    <p:sldId id="412" r:id="rId25"/>
    <p:sldId id="413" r:id="rId26"/>
    <p:sldId id="414" r:id="rId27"/>
    <p:sldId id="415" r:id="rId28"/>
    <p:sldId id="416" r:id="rId29"/>
    <p:sldId id="417" r:id="rId30"/>
    <p:sldId id="418"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43" r:id="rId49"/>
    <p:sldId id="445" r:id="rId50"/>
    <p:sldId id="450" r:id="rId51"/>
    <p:sldId id="451" r:id="rId52"/>
    <p:sldId id="452" r:id="rId53"/>
    <p:sldId id="453" r:id="rId54"/>
    <p:sldId id="454" r:id="rId55"/>
    <p:sldId id="455" r:id="rId56"/>
    <p:sldId id="456" r:id="rId57"/>
    <p:sldId id="457" r:id="rId5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3" autoAdjust="0"/>
    <p:restoredTop sz="94660"/>
  </p:normalViewPr>
  <p:slideViewPr>
    <p:cSldViewPr>
      <p:cViewPr varScale="1">
        <p:scale>
          <a:sx n="110" d="100"/>
          <a:sy n="110" d="100"/>
        </p:scale>
        <p:origin x="204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5FEB1765-76CD-4CD2-8F13-810C968747BC}" type="datetimeFigureOut">
              <a:rPr lang="en-US" smtClean="0"/>
              <a:pPr/>
              <a:t>2/18/2016</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9E84352-5873-4B14-90C4-5A2B76B36CF4}" type="slidenum">
              <a:rPr lang="en-US" smtClean="0"/>
              <a:pPr/>
              <a:t>‹#›</a:t>
            </a:fld>
            <a:endParaRPr lang="en-US" dirty="0"/>
          </a:p>
        </p:txBody>
      </p:sp>
    </p:spTree>
    <p:extLst>
      <p:ext uri="{BB962C8B-B14F-4D97-AF65-F5344CB8AC3E}">
        <p14:creationId xmlns:p14="http://schemas.microsoft.com/office/powerpoint/2010/main" val="58197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16" name="Slide Number Placeholder 15"/>
          <p:cNvSpPr>
            <a:spLocks noGrp="1"/>
          </p:cNvSpPr>
          <p:nvPr>
            <p:ph type="sldNum" sz="quarter" idx="11"/>
          </p:nvPr>
        </p:nvSpPr>
        <p:spPr/>
        <p:txBody>
          <a:bodyPr/>
          <a:lstStyle/>
          <a:p>
            <a:fld id="{74B94B43-87C2-4DD9-9FAC-94BD11630B27}"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B94B43-87C2-4DD9-9FAC-94BD11630B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B94B43-87C2-4DD9-9FAC-94BD11630B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29A6B7C-646F-4584-9F2C-0977A1581991}" type="datetimeFigureOut">
              <a:rPr lang="en-US" smtClean="0"/>
              <a:pPr/>
              <a:t>2/18/2016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74B94B43-87C2-4DD9-9FAC-94BD11630B27}"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B94B43-87C2-4DD9-9FAC-94BD11630B27}"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B94B43-87C2-4DD9-9FAC-94BD11630B27}"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4B94B43-87C2-4DD9-9FAC-94BD11630B27}"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B94B43-87C2-4DD9-9FAC-94BD11630B27}"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B94B43-87C2-4DD9-9FAC-94BD11630B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29A6B7C-646F-4584-9F2C-0977A1581991}" type="datetimeFigureOut">
              <a:rPr lang="en-US" smtClean="0"/>
              <a:pPr/>
              <a:t>2/18/2016</a:t>
            </a:fld>
            <a:endParaRPr lang="en-US" dirty="0"/>
          </a:p>
        </p:txBody>
      </p:sp>
      <p:sp>
        <p:nvSpPr>
          <p:cNvPr id="9" name="Slide Number Placeholder 8"/>
          <p:cNvSpPr>
            <a:spLocks noGrp="1"/>
          </p:cNvSpPr>
          <p:nvPr>
            <p:ph type="sldNum" sz="quarter" idx="15"/>
          </p:nvPr>
        </p:nvSpPr>
        <p:spPr/>
        <p:txBody>
          <a:bodyPr/>
          <a:lstStyle/>
          <a:p>
            <a:fld id="{74B94B43-87C2-4DD9-9FAC-94BD11630B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29A6B7C-646F-4584-9F2C-0977A1581991}" type="datetimeFigureOut">
              <a:rPr lang="en-US" smtClean="0"/>
              <a:pPr/>
              <a:t>2/18/2016</a:t>
            </a:fld>
            <a:endParaRPr lang="en-US" dirty="0"/>
          </a:p>
        </p:txBody>
      </p:sp>
      <p:sp>
        <p:nvSpPr>
          <p:cNvPr id="9" name="Slide Number Placeholder 8"/>
          <p:cNvSpPr>
            <a:spLocks noGrp="1"/>
          </p:cNvSpPr>
          <p:nvPr>
            <p:ph type="sldNum" sz="quarter" idx="11"/>
          </p:nvPr>
        </p:nvSpPr>
        <p:spPr/>
        <p:txBody>
          <a:bodyPr/>
          <a:lstStyle/>
          <a:p>
            <a:fld id="{74B94B43-87C2-4DD9-9FAC-94BD11630B2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29A6B7C-646F-4584-9F2C-0977A1581991}" type="datetimeFigureOut">
              <a:rPr lang="en-US" smtClean="0"/>
              <a:pPr/>
              <a:t>2/18/2016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4B94B43-87C2-4DD9-9FAC-94BD11630B27}"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n.wikipedia.org/wiki/Stock_Holding_Corporation_of_India_Limite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062912" cy="1470025"/>
          </a:xfrm>
        </p:spPr>
        <p:txBody>
          <a:bodyPr>
            <a:normAutofit fontScale="90000"/>
          </a:bodyPr>
          <a:lstStyle/>
          <a:p>
            <a:r>
              <a:rPr lang="en-US" dirty="0" smtClean="0"/>
              <a:t/>
            </a:r>
            <a:br>
              <a:rPr lang="en-US" dirty="0" smtClean="0"/>
            </a:br>
            <a:r>
              <a:rPr lang="en-US" dirty="0" smtClean="0">
                <a:solidFill>
                  <a:srgbClr val="FFFF00"/>
                </a:solidFill>
              </a:rPr>
              <a:t>Mobile Technology in Court Management</a:t>
            </a:r>
            <a:endParaRPr lang="en-US" dirty="0">
              <a:solidFill>
                <a:srgbClr val="FFFF00"/>
              </a:solidFill>
            </a:endParaRPr>
          </a:p>
        </p:txBody>
      </p:sp>
      <p:sp>
        <p:nvSpPr>
          <p:cNvPr id="61442" name="AutoShape 2" descr="Image result for mobile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4" name="AutoShape 4" descr="Image result for mobile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600"/>
          </a:xfrm>
        </p:spPr>
        <p:txBody>
          <a:bodyPr>
            <a:noAutofit/>
          </a:bodyPr>
          <a:lstStyle/>
          <a:p>
            <a:pPr algn="just">
              <a:lnSpc>
                <a:spcPct val="150000"/>
              </a:lnSpc>
            </a:pPr>
            <a:endParaRPr lang="en-US" sz="1800" dirty="0" smtClean="0"/>
          </a:p>
          <a:p>
            <a:pPr algn="just">
              <a:lnSpc>
                <a:spcPct val="150000"/>
              </a:lnSpc>
            </a:pPr>
            <a:r>
              <a:rPr lang="en-US" sz="1800" dirty="0" smtClean="0"/>
              <a:t>Through e-Diary Module Advocates have been enabled to file Petitions / Appeal / Applications online .</a:t>
            </a:r>
          </a:p>
          <a:p>
            <a:pPr algn="just">
              <a:lnSpc>
                <a:spcPct val="150000"/>
              </a:lnSpc>
            </a:pPr>
            <a:r>
              <a:rPr lang="en-US" sz="1800" dirty="0" smtClean="0"/>
              <a:t>E-Filing in turn would facilitate entry of Case Records thereby reducing workload of Court officials and will ensure availability of scanned/soft paperbooks.</a:t>
            </a:r>
          </a:p>
          <a:p>
            <a:pPr algn="just">
              <a:lnSpc>
                <a:spcPct val="150000"/>
              </a:lnSpc>
            </a:pPr>
            <a:r>
              <a:rPr lang="en-US" sz="1800" dirty="0" smtClean="0"/>
              <a:t>Availability of soft paperbooks duly digitally signed would further reduce unnecessary hard copies of paperbooks</a:t>
            </a:r>
          </a:p>
          <a:p>
            <a:pPr algn="just">
              <a:lnSpc>
                <a:spcPct val="150000"/>
              </a:lnSpc>
            </a:pPr>
            <a:r>
              <a:rPr lang="en-US" sz="1800" dirty="0" smtClean="0"/>
              <a:t>User </a:t>
            </a:r>
            <a:r>
              <a:rPr lang="en-US" sz="1800" dirty="0"/>
              <a:t>can create and View Uploaded Memo of Party, Index, Paperbook, Documents, </a:t>
            </a:r>
            <a:r>
              <a:rPr lang="en-US" sz="1800" dirty="0" smtClean="0"/>
              <a:t>FIR Details, </a:t>
            </a:r>
            <a:r>
              <a:rPr lang="en-US" sz="1800" dirty="0"/>
              <a:t>Lowercase details </a:t>
            </a:r>
            <a:r>
              <a:rPr lang="en-US" sz="1800" dirty="0" smtClean="0"/>
              <a:t>etc. </a:t>
            </a:r>
          </a:p>
          <a:p>
            <a:pPr algn="just">
              <a:lnSpc>
                <a:spcPct val="150000"/>
              </a:lnSpc>
            </a:pPr>
            <a:r>
              <a:rPr lang="en-US" sz="1800" dirty="0" smtClean="0"/>
              <a:t>Party Details filed by Advocates can be used for generating Notices and sending them through email to the opposite site thereby eliminating delays.</a:t>
            </a:r>
            <a:endParaRPr lang="en-US" sz="1800" dirty="0"/>
          </a:p>
          <a:p>
            <a:pPr algn="just">
              <a:lnSpc>
                <a:spcPct val="150000"/>
              </a:lnSpc>
            </a:pPr>
            <a:endParaRPr lang="en-US" sz="1800" dirty="0" smtClean="0"/>
          </a:p>
          <a:p>
            <a:pPr algn="just">
              <a:lnSpc>
                <a:spcPct val="150000"/>
              </a:lnSpc>
            </a:pPr>
            <a:endParaRPr lang="en-US" sz="1800" dirty="0"/>
          </a:p>
        </p:txBody>
      </p:sp>
      <p:sp>
        <p:nvSpPr>
          <p:cNvPr id="2" name="Title 1"/>
          <p:cNvSpPr>
            <a:spLocks noGrp="1"/>
          </p:cNvSpPr>
          <p:nvPr>
            <p:ph type="title"/>
          </p:nvPr>
        </p:nvSpPr>
        <p:spPr>
          <a:xfrm>
            <a:off x="457200" y="152400"/>
            <a:ext cx="8229600" cy="990600"/>
          </a:xfrm>
        </p:spPr>
        <p:txBody>
          <a:bodyPr>
            <a:normAutofit/>
          </a:bodyPr>
          <a:lstStyle/>
          <a:p>
            <a:pPr algn="ctr"/>
            <a:r>
              <a:rPr sz="3200" smtClean="0">
                <a:solidFill>
                  <a:schemeClr val="bg1"/>
                </a:solidFill>
              </a:rPr>
              <a:t>e</a:t>
            </a:r>
            <a:r>
              <a:rPr lang="en-US" sz="3200" dirty="0" smtClean="0">
                <a:solidFill>
                  <a:schemeClr val="bg1"/>
                </a:solidFill>
              </a:rPr>
              <a:t>-FILING</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0"/>
            <a:ext cx="7467600" cy="731838"/>
          </a:xfrm>
        </p:spPr>
        <p:txBody>
          <a:bodyPr>
            <a:normAutofit/>
          </a:bodyPr>
          <a:lstStyle/>
          <a:p>
            <a:pPr algn="ctr"/>
            <a:r>
              <a:rPr lang="en-US" b="1" dirty="0" smtClean="0">
                <a:solidFill>
                  <a:schemeClr val="bg1"/>
                </a:solidFill>
              </a:rPr>
              <a:t>e-Filing Screen : After Login</a:t>
            </a:r>
            <a:endParaRPr lang="en-US" b="1" dirty="0">
              <a:solidFill>
                <a:schemeClr val="bg1"/>
              </a:solidFill>
            </a:endParaRPr>
          </a:p>
        </p:txBody>
      </p:sp>
      <p:pic>
        <p:nvPicPr>
          <p:cNvPr id="3" name="Content Placeholder 3" descr="1.png"/>
          <p:cNvPicPr>
            <a:picLocks noGrp="1" noChangeAspect="1"/>
          </p:cNvPicPr>
          <p:nvPr>
            <p:ph idx="1"/>
          </p:nvPr>
        </p:nvPicPr>
        <p:blipFill>
          <a:blip r:embed="rId2" cstate="print"/>
          <a:stretch>
            <a:fillRect/>
          </a:stretch>
        </p:blipFill>
        <p:spPr>
          <a:xfrm>
            <a:off x="457200" y="1143000"/>
            <a:ext cx="8382000" cy="44196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2.png"/>
          <p:cNvPicPr>
            <a:picLocks noGrp="1" noChangeAspect="1"/>
          </p:cNvPicPr>
          <p:nvPr>
            <p:ph idx="1"/>
          </p:nvPr>
        </p:nvPicPr>
        <p:blipFill>
          <a:blip r:embed="rId2" cstate="print"/>
          <a:stretch>
            <a:fillRect/>
          </a:stretch>
        </p:blipFill>
        <p:spPr>
          <a:xfrm>
            <a:off x="533400" y="381000"/>
            <a:ext cx="8204200" cy="61531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0"/>
            <a:ext cx="7467600" cy="731838"/>
          </a:xfrm>
        </p:spPr>
        <p:txBody>
          <a:bodyPr>
            <a:normAutofit/>
          </a:bodyPr>
          <a:lstStyle/>
          <a:p>
            <a:pPr algn="ctr"/>
            <a:r>
              <a:rPr lang="en-US" sz="3600" dirty="0" smtClean="0">
                <a:solidFill>
                  <a:schemeClr val="bg1"/>
                </a:solidFill>
              </a:rPr>
              <a:t>	INDEX PRINTOUT</a:t>
            </a:r>
            <a:endParaRPr lang="en-US" sz="3600" dirty="0">
              <a:solidFill>
                <a:schemeClr val="bg1"/>
              </a:solidFill>
            </a:endParaRPr>
          </a:p>
        </p:txBody>
      </p:sp>
      <p:pic>
        <p:nvPicPr>
          <p:cNvPr id="3" name="Content Placeholder 4" descr="12.png"/>
          <p:cNvPicPr>
            <a:picLocks noGrp="1" noChangeAspect="1"/>
          </p:cNvPicPr>
          <p:nvPr>
            <p:ph idx="1"/>
          </p:nvPr>
        </p:nvPicPr>
        <p:blipFill>
          <a:blip r:embed="rId2" cstate="print"/>
          <a:stretch>
            <a:fillRect/>
          </a:stretch>
        </p:blipFill>
        <p:spPr>
          <a:xfrm>
            <a:off x="609600" y="762000"/>
            <a:ext cx="8153400" cy="55626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8229600" cy="1143000"/>
          </a:xfrm>
        </p:spPr>
        <p:txBody>
          <a:bodyPr>
            <a:normAutofit/>
          </a:bodyPr>
          <a:lstStyle/>
          <a:p>
            <a:pPr algn="ctr"/>
            <a:r>
              <a:rPr sz="4000" dirty="0" smtClean="0">
                <a:solidFill>
                  <a:schemeClr val="bg1"/>
                </a:solidFill>
              </a:rPr>
              <a:t>e</a:t>
            </a:r>
            <a:r>
              <a:rPr lang="en-US" sz="4000" dirty="0" smtClean="0">
                <a:solidFill>
                  <a:schemeClr val="bg1"/>
                </a:solidFill>
              </a:rPr>
              <a:t>-FILING RECEIPT</a:t>
            </a:r>
            <a:endParaRPr lang="en-US" sz="4000" dirty="0">
              <a:solidFill>
                <a:schemeClr val="bg1"/>
              </a:solidFill>
            </a:endParaRPr>
          </a:p>
        </p:txBody>
      </p:sp>
      <p:pic>
        <p:nvPicPr>
          <p:cNvPr id="3" name="Content Placeholder 5" descr="11.png"/>
          <p:cNvPicPr>
            <a:picLocks noGrp="1" noChangeAspect="1"/>
          </p:cNvPicPr>
          <p:nvPr>
            <p:ph idx="1"/>
          </p:nvPr>
        </p:nvPicPr>
        <p:blipFill>
          <a:blip r:embed="rId2" cstate="print"/>
          <a:stretch>
            <a:fillRect/>
          </a:stretch>
        </p:blipFill>
        <p:spPr>
          <a:xfrm>
            <a:off x="381000" y="1295400"/>
            <a:ext cx="8382000" cy="502920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733800"/>
          </a:xfrm>
        </p:spPr>
        <p:txBody>
          <a:bodyPr>
            <a:noAutofit/>
          </a:bodyPr>
          <a:lstStyle/>
          <a:p>
            <a:pPr lvl="1" algn="just">
              <a:lnSpc>
                <a:spcPct val="150000"/>
              </a:lnSpc>
              <a:buFont typeface="Arial" pitchFamily="34" charset="0"/>
              <a:buChar char="•"/>
            </a:pPr>
            <a:r>
              <a:rPr lang="en-US" dirty="0" smtClean="0"/>
              <a:t>eDiary allows online access to paper-books.</a:t>
            </a:r>
          </a:p>
          <a:p>
            <a:pPr lvl="1" algn="just">
              <a:lnSpc>
                <a:spcPct val="150000"/>
              </a:lnSpc>
              <a:buFont typeface="Arial" pitchFamily="34" charset="0"/>
              <a:buChar char="•"/>
            </a:pPr>
            <a:r>
              <a:rPr lang="en-US" dirty="0" smtClean="0"/>
              <a:t> Advocates / Departments having eDiary Account are allowed to download entire paperbook of cases which are filed online or where advocate has filed electronic Memo of Appearance.</a:t>
            </a:r>
          </a:p>
          <a:p>
            <a:pPr algn="just">
              <a:lnSpc>
                <a:spcPct val="150000"/>
              </a:lnSpc>
            </a:pPr>
            <a:endParaRPr lang="en-US" dirty="0"/>
          </a:p>
        </p:txBody>
      </p:sp>
      <p:sp>
        <p:nvSpPr>
          <p:cNvPr id="2" name="Title 1"/>
          <p:cNvSpPr>
            <a:spLocks noGrp="1"/>
          </p:cNvSpPr>
          <p:nvPr>
            <p:ph type="title"/>
          </p:nvPr>
        </p:nvSpPr>
        <p:spPr>
          <a:xfrm>
            <a:off x="457200" y="304800"/>
            <a:ext cx="8229600" cy="1828800"/>
          </a:xfrm>
        </p:spPr>
        <p:txBody>
          <a:bodyPr>
            <a:noAutofit/>
          </a:bodyPr>
          <a:lstStyle/>
          <a:p>
            <a:pPr algn="ctr"/>
            <a:r>
              <a:rPr sz="2000" b="1" spc="300" smtClean="0">
                <a:solidFill>
                  <a:schemeClr val="bg1"/>
                </a:solidFill>
              </a:rPr>
              <a:t>ACCESS </a:t>
            </a:r>
            <a:r>
              <a:rPr sz="2000" b="1" spc="300" dirty="0" smtClean="0">
                <a:solidFill>
                  <a:schemeClr val="bg1"/>
                </a:solidFill>
              </a:rPr>
              <a:t>TO SCANNED PAPERBOOKS TO ADVOCATES, ADVOCATE GENERAL, COUNSEL FOR UNION OF INDIA AND OTHER GOVERNMENT DEPARTMENTS</a:t>
            </a:r>
            <a:br>
              <a:rPr sz="2000" b="1" spc="300" dirty="0" smtClean="0">
                <a:solidFill>
                  <a:schemeClr val="bg1"/>
                </a:solidFill>
              </a:rPr>
            </a:br>
            <a:r>
              <a:rPr sz="2000" b="1" spc="300" dirty="0" smtClean="0">
                <a:solidFill>
                  <a:schemeClr val="bg1"/>
                </a:solidFill>
              </a:rPr>
              <a:t>&amp; </a:t>
            </a:r>
            <a:br>
              <a:rPr sz="2000" b="1" spc="300" dirty="0" smtClean="0">
                <a:solidFill>
                  <a:schemeClr val="bg1"/>
                </a:solidFill>
              </a:rPr>
            </a:br>
            <a:r>
              <a:rPr sz="2000" b="1" spc="300" dirty="0" smtClean="0">
                <a:solidFill>
                  <a:schemeClr val="bg1"/>
                </a:solidFill>
              </a:rPr>
              <a:t>ONLINE MEMO OF APPEARANCE </a:t>
            </a:r>
            <a:endParaRPr sz="4400" b="1" spc="3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mobile\report of memo of appearance.png"/>
          <p:cNvPicPr>
            <a:picLocks noChangeAspect="1" noChangeArrowheads="1"/>
          </p:cNvPicPr>
          <p:nvPr/>
        </p:nvPicPr>
        <p:blipFill>
          <a:blip r:embed="rId2" cstate="print"/>
          <a:srcRect/>
          <a:stretch>
            <a:fillRect/>
          </a:stretch>
        </p:blipFill>
        <p:spPr bwMode="auto">
          <a:xfrm>
            <a:off x="457200" y="381000"/>
            <a:ext cx="8305800" cy="594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81000" y="762000"/>
            <a:ext cx="8458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72000"/>
          </a:xfrm>
        </p:spPr>
        <p:txBody>
          <a:bodyPr>
            <a:normAutofit/>
          </a:bodyPr>
          <a:lstStyle/>
          <a:p>
            <a:pPr algn="just">
              <a:lnSpc>
                <a:spcPct val="150000"/>
              </a:lnSpc>
            </a:pPr>
            <a:r>
              <a:rPr lang="en-US" sz="2800" dirty="0" smtClean="0"/>
              <a:t>Inspection of Court files to party can be allowed through online mechanism as is being done in Punjab and Haryana High Court where paperbook is being made available to the counsels of parties through e-Diary.</a:t>
            </a:r>
          </a:p>
          <a:p>
            <a:pPr algn="just">
              <a:lnSpc>
                <a:spcPct val="150000"/>
              </a:lnSpc>
            </a:pPr>
            <a:r>
              <a:rPr lang="en-US" sz="2800" dirty="0" smtClean="0"/>
              <a:t>Actual file movement is eliminated.</a:t>
            </a:r>
            <a:endParaRPr lang="en-US" sz="2800" dirty="0"/>
          </a:p>
        </p:txBody>
      </p:sp>
      <p:sp>
        <p:nvSpPr>
          <p:cNvPr id="3" name="Title 2"/>
          <p:cNvSpPr>
            <a:spLocks noGrp="1"/>
          </p:cNvSpPr>
          <p:nvPr>
            <p:ph type="title"/>
          </p:nvPr>
        </p:nvSpPr>
        <p:spPr/>
        <p:txBody>
          <a:bodyPr/>
          <a:lstStyle/>
          <a:p>
            <a:pPr algn="ctr"/>
            <a:r>
              <a:rPr lang="en-US" dirty="0" smtClean="0">
                <a:solidFill>
                  <a:schemeClr val="bg1"/>
                </a:solidFill>
              </a:rPr>
              <a:t>e-INSPECTION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normAutofit/>
          </a:bodyPr>
          <a:lstStyle/>
          <a:p>
            <a:pPr algn="ctr"/>
            <a:r>
              <a:rPr lang="en-US" sz="4000" dirty="0" smtClean="0">
                <a:solidFill>
                  <a:schemeClr val="bg1"/>
                </a:solidFill>
              </a:rPr>
              <a:t>SMS ON VARIOUS STAGES</a:t>
            </a:r>
          </a:p>
        </p:txBody>
      </p:sp>
      <p:sp>
        <p:nvSpPr>
          <p:cNvPr id="4" name="Content Placeholder 3"/>
          <p:cNvSpPr>
            <a:spLocks noGrp="1"/>
          </p:cNvSpPr>
          <p:nvPr>
            <p:ph idx="1"/>
          </p:nvPr>
        </p:nvSpPr>
        <p:spPr/>
        <p:txBody>
          <a:bodyPr anchor="t">
            <a:normAutofit fontScale="92500" lnSpcReduction="20000"/>
          </a:bodyPr>
          <a:lstStyle/>
          <a:p>
            <a:pPr algn="just">
              <a:lnSpc>
                <a:spcPct val="150000"/>
              </a:lnSpc>
            </a:pPr>
            <a:r>
              <a:rPr lang="en-US" sz="2100" dirty="0" smtClean="0"/>
              <a:t>Filing of case</a:t>
            </a:r>
          </a:p>
          <a:p>
            <a:pPr algn="just">
              <a:lnSpc>
                <a:spcPct val="150000"/>
              </a:lnSpc>
            </a:pPr>
            <a:r>
              <a:rPr lang="en-US" sz="2100" dirty="0" smtClean="0"/>
              <a:t>Objection</a:t>
            </a:r>
          </a:p>
          <a:p>
            <a:pPr algn="just">
              <a:lnSpc>
                <a:spcPct val="150000"/>
              </a:lnSpc>
            </a:pPr>
            <a:r>
              <a:rPr lang="en-US" sz="2100" dirty="0" smtClean="0"/>
              <a:t>Registration of case</a:t>
            </a:r>
          </a:p>
          <a:p>
            <a:pPr algn="just">
              <a:lnSpc>
                <a:spcPct val="150000"/>
              </a:lnSpc>
            </a:pPr>
            <a:r>
              <a:rPr lang="en-US" sz="2100" dirty="0" smtClean="0"/>
              <a:t>Next Date </a:t>
            </a:r>
          </a:p>
          <a:p>
            <a:pPr algn="just">
              <a:lnSpc>
                <a:spcPct val="150000"/>
              </a:lnSpc>
            </a:pPr>
            <a:r>
              <a:rPr lang="en-US" sz="2100" dirty="0" smtClean="0"/>
              <a:t>Disposal  of case</a:t>
            </a:r>
          </a:p>
          <a:p>
            <a:pPr algn="just">
              <a:lnSpc>
                <a:spcPct val="150000"/>
              </a:lnSpc>
            </a:pPr>
            <a:r>
              <a:rPr lang="en-US" sz="2100" dirty="0" smtClean="0"/>
              <a:t>Certified Copy Status </a:t>
            </a:r>
          </a:p>
          <a:p>
            <a:pPr lvl="1" algn="just">
              <a:lnSpc>
                <a:spcPct val="150000"/>
              </a:lnSpc>
            </a:pPr>
            <a:r>
              <a:rPr lang="en-US" sz="2100" dirty="0" smtClean="0"/>
              <a:t>Filing</a:t>
            </a:r>
          </a:p>
          <a:p>
            <a:pPr lvl="1" algn="just">
              <a:lnSpc>
                <a:spcPct val="150000"/>
              </a:lnSpc>
            </a:pPr>
            <a:r>
              <a:rPr lang="en-US" sz="2100" dirty="0" smtClean="0"/>
              <a:t>Prepared</a:t>
            </a:r>
          </a:p>
          <a:p>
            <a:pPr lvl="1" algn="just">
              <a:lnSpc>
                <a:spcPct val="150000"/>
              </a:lnSpc>
            </a:pPr>
            <a:r>
              <a:rPr lang="en-US" sz="2100" dirty="0" smtClean="0"/>
              <a:t>Delivered</a:t>
            </a:r>
          </a:p>
          <a:p>
            <a:pPr algn="just">
              <a:lnSpc>
                <a:spcPct val="150000"/>
              </a:lnSpc>
            </a:pPr>
            <a:r>
              <a:rPr lang="en-US" sz="2100" smtClean="0"/>
              <a:t>Inspection Status</a:t>
            </a:r>
            <a:endParaRPr lang="en-US" sz="2100" dirty="0" smtClean="0"/>
          </a:p>
          <a:p>
            <a:pPr algn="just">
              <a:lnSpc>
                <a:spcPct val="150000"/>
              </a:lnSpc>
              <a:buNone/>
            </a:pPr>
            <a:endParaRPr lang="en-US" sz="1600" dirty="0" smtClean="0"/>
          </a:p>
          <a:p>
            <a:pPr algn="just">
              <a:lnSpc>
                <a:spcPct val="150000"/>
              </a:lnSpc>
            </a:pP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Autofit/>
          </a:bodyPr>
          <a:lstStyle/>
          <a:p>
            <a:pPr algn="just">
              <a:lnSpc>
                <a:spcPct val="150000"/>
              </a:lnSpc>
            </a:pPr>
            <a:r>
              <a:rPr lang="en-US" sz="2000" dirty="0" smtClean="0"/>
              <a:t>Cost Effective </a:t>
            </a:r>
          </a:p>
          <a:p>
            <a:pPr algn="just">
              <a:lnSpc>
                <a:spcPct val="150000"/>
              </a:lnSpc>
            </a:pPr>
            <a:r>
              <a:rPr lang="en-US" sz="2000" dirty="0" smtClean="0"/>
              <a:t>Environment Friendly</a:t>
            </a:r>
          </a:p>
          <a:p>
            <a:pPr algn="just">
              <a:lnSpc>
                <a:spcPct val="150000"/>
              </a:lnSpc>
            </a:pPr>
            <a:r>
              <a:rPr lang="en-US" sz="2000" dirty="0" smtClean="0"/>
              <a:t>Reduces Litigant/Public footprints thereby reducing load on infrastructure</a:t>
            </a:r>
          </a:p>
          <a:p>
            <a:pPr algn="just">
              <a:lnSpc>
                <a:spcPct val="150000"/>
              </a:lnSpc>
            </a:pPr>
            <a:r>
              <a:rPr lang="en-US" sz="2000" dirty="0" smtClean="0"/>
              <a:t>Transparency</a:t>
            </a:r>
          </a:p>
          <a:p>
            <a:pPr algn="just">
              <a:lnSpc>
                <a:spcPct val="150000"/>
              </a:lnSpc>
            </a:pPr>
            <a:r>
              <a:rPr lang="en-US" sz="2000" dirty="0" smtClean="0"/>
              <a:t>Procedural Simplification</a:t>
            </a:r>
          </a:p>
          <a:p>
            <a:pPr algn="just">
              <a:lnSpc>
                <a:spcPct val="150000"/>
              </a:lnSpc>
            </a:pPr>
            <a:r>
              <a:rPr lang="en-US" sz="2000" dirty="0" smtClean="0"/>
              <a:t>Increased Efficiency and Productivity</a:t>
            </a:r>
          </a:p>
          <a:p>
            <a:pPr algn="just">
              <a:lnSpc>
                <a:spcPct val="150000"/>
              </a:lnSpc>
            </a:pPr>
            <a:r>
              <a:rPr lang="en-US" sz="2000" dirty="0" smtClean="0"/>
              <a:t>Save Manpower Cost</a:t>
            </a:r>
          </a:p>
          <a:p>
            <a:pPr algn="just">
              <a:lnSpc>
                <a:spcPct val="150000"/>
              </a:lnSpc>
            </a:pPr>
            <a:r>
              <a:rPr lang="en-US" sz="2000" dirty="0" smtClean="0"/>
              <a:t>Saves Processing Time</a:t>
            </a:r>
          </a:p>
          <a:p>
            <a:pPr algn="just">
              <a:lnSpc>
                <a:spcPct val="150000"/>
              </a:lnSpc>
              <a:buNone/>
            </a:pPr>
            <a:endParaRPr lang="en-US" sz="2000" dirty="0"/>
          </a:p>
        </p:txBody>
      </p:sp>
      <p:sp>
        <p:nvSpPr>
          <p:cNvPr id="3" name="Title 2"/>
          <p:cNvSpPr>
            <a:spLocks noGrp="1"/>
          </p:cNvSpPr>
          <p:nvPr>
            <p:ph type="title"/>
          </p:nvPr>
        </p:nvSpPr>
        <p:spPr/>
        <p:txBody>
          <a:bodyPr/>
          <a:lstStyle/>
          <a:p>
            <a:pPr algn="ctr"/>
            <a:r>
              <a:rPr lang="en-US" dirty="0" smtClean="0">
                <a:solidFill>
                  <a:schemeClr val="bg1"/>
                </a:solidFill>
              </a:rPr>
              <a:t>BENEFITS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900"/>
            <a:ext cx="9144000" cy="1190624"/>
            <a:chOff x="0" y="-142900"/>
            <a:chExt cx="9144000" cy="1190624"/>
          </a:xfrm>
        </p:grpSpPr>
        <p:sp>
          <p:nvSpPr>
            <p:cNvPr id="3" name="Rectangle 2"/>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
            <p:cNvGrpSpPr/>
            <p:nvPr/>
          </p:nvGrpSpPr>
          <p:grpSpPr>
            <a:xfrm>
              <a:off x="2285984" y="-142900"/>
              <a:ext cx="4572032" cy="1190624"/>
              <a:chOff x="2285984" y="-142900"/>
              <a:chExt cx="4572032" cy="1190624"/>
            </a:xfrm>
          </p:grpSpPr>
          <p:sp>
            <p:nvSpPr>
              <p:cNvPr id="5" name="Rectangle 4"/>
              <p:cNvSpPr/>
              <p:nvPr/>
            </p:nvSpPr>
            <p:spPr>
              <a:xfrm>
                <a:off x="3071802" y="181253"/>
                <a:ext cx="2857520" cy="461665"/>
              </a:xfrm>
              <a:prstGeom prst="rect">
                <a:avLst/>
              </a:prstGeom>
            </p:spPr>
            <p:txBody>
              <a:bodyPr wrap="square">
                <a:spAutoFit/>
              </a:bodyPr>
              <a:lstStyle/>
              <a:p>
                <a:r>
                  <a:rPr lang="en-US" sz="2400" b="1" dirty="0" smtClean="0">
                    <a:solidFill>
                      <a:schemeClr val="bg1"/>
                    </a:solidFill>
                    <a:latin typeface="Arial Black" pitchFamily="34" charset="0"/>
                  </a:rPr>
                  <a:t>SMS SERVICES</a:t>
                </a:r>
                <a:endParaRPr lang="en-US" sz="2400" b="1" dirty="0">
                  <a:solidFill>
                    <a:schemeClr val="bg1"/>
                  </a:solidFill>
                  <a:latin typeface="Arial Black" pitchFamily="34" charset="0"/>
                </a:endParaRPr>
              </a:p>
            </p:txBody>
          </p:sp>
          <p:pic>
            <p:nvPicPr>
              <p:cNvPr id="6" name="Picture 5" descr="icon-instant-sms-big.png"/>
              <p:cNvPicPr>
                <a:picLocks noChangeAspect="1"/>
              </p:cNvPicPr>
              <p:nvPr/>
            </p:nvPicPr>
            <p:blipFill>
              <a:blip r:embed="rId2" cstate="print"/>
              <a:stretch>
                <a:fillRect/>
              </a:stretch>
            </p:blipFill>
            <p:spPr>
              <a:xfrm>
                <a:off x="5667392" y="-142900"/>
                <a:ext cx="1190624" cy="1190624"/>
              </a:xfrm>
              <a:prstGeom prst="rect">
                <a:avLst/>
              </a:prstGeom>
            </p:spPr>
          </p:pic>
          <p:pic>
            <p:nvPicPr>
              <p:cNvPr id="7" name="Picture 6" descr="send_sms.png"/>
              <p:cNvPicPr>
                <a:picLocks noChangeAspect="1"/>
              </p:cNvPicPr>
              <p:nvPr/>
            </p:nvPicPr>
            <p:blipFill>
              <a:blip r:embed="rId3" cstate="print"/>
              <a:stretch>
                <a:fillRect/>
              </a:stretch>
            </p:blipFill>
            <p:spPr>
              <a:xfrm>
                <a:off x="2285984" y="-26905"/>
                <a:ext cx="884137" cy="884137"/>
              </a:xfrm>
              <a:prstGeom prst="rect">
                <a:avLst/>
              </a:prstGeom>
            </p:spPr>
          </p:pic>
        </p:grpSp>
      </p:grpSp>
      <p:sp>
        <p:nvSpPr>
          <p:cNvPr id="13" name="TextBox 12"/>
          <p:cNvSpPr txBox="1"/>
          <p:nvPr/>
        </p:nvSpPr>
        <p:spPr>
          <a:xfrm>
            <a:off x="214282" y="5600658"/>
            <a:ext cx="1357322"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FILLING</a:t>
            </a:r>
          </a:p>
        </p:txBody>
      </p:sp>
      <p:sp>
        <p:nvSpPr>
          <p:cNvPr id="17" name="TextBox 16"/>
          <p:cNvSpPr txBox="1"/>
          <p:nvPr/>
        </p:nvSpPr>
        <p:spPr>
          <a:xfrm>
            <a:off x="4071934" y="5600658"/>
            <a:ext cx="2428892"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REGISTRATION</a:t>
            </a:r>
          </a:p>
        </p:txBody>
      </p:sp>
      <p:sp>
        <p:nvSpPr>
          <p:cNvPr id="18" name="TextBox 17"/>
          <p:cNvSpPr txBox="1"/>
          <p:nvPr/>
        </p:nvSpPr>
        <p:spPr>
          <a:xfrm>
            <a:off x="1857356" y="5600658"/>
            <a:ext cx="2000264"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OBJECTION</a:t>
            </a:r>
          </a:p>
        </p:txBody>
      </p:sp>
      <p:sp>
        <p:nvSpPr>
          <p:cNvPr id="19" name="TextBox 18"/>
          <p:cNvSpPr txBox="1"/>
          <p:nvPr/>
        </p:nvSpPr>
        <p:spPr>
          <a:xfrm>
            <a:off x="6786578" y="5600658"/>
            <a:ext cx="1785950"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NEXT DATE</a:t>
            </a:r>
          </a:p>
        </p:txBody>
      </p:sp>
      <p:grpSp>
        <p:nvGrpSpPr>
          <p:cNvPr id="10" name="Group 25"/>
          <p:cNvGrpSpPr/>
          <p:nvPr/>
        </p:nvGrpSpPr>
        <p:grpSpPr>
          <a:xfrm>
            <a:off x="1107257" y="3671832"/>
            <a:ext cx="2607487" cy="1857388"/>
            <a:chOff x="1107257" y="3671832"/>
            <a:chExt cx="2607487" cy="1857388"/>
          </a:xfrm>
        </p:grpSpPr>
        <p:cxnSp>
          <p:nvCxnSpPr>
            <p:cNvPr id="12" name="Straight Arrow Connector 11"/>
            <p:cNvCxnSpPr/>
            <p:nvPr/>
          </p:nvCxnSpPr>
          <p:spPr>
            <a:xfrm rot="10800000" flipV="1">
              <a:off x="1107257" y="3671832"/>
              <a:ext cx="2607487" cy="1857388"/>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29" descr="SMS.png"/>
            <p:cNvPicPr>
              <a:picLocks noChangeAspect="1"/>
            </p:cNvPicPr>
            <p:nvPr/>
          </p:nvPicPr>
          <p:blipFill>
            <a:blip r:embed="rId4" cstate="print"/>
            <a:stretch>
              <a:fillRect/>
            </a:stretch>
          </p:blipFill>
          <p:spPr>
            <a:xfrm>
              <a:off x="2071670" y="4279055"/>
              <a:ext cx="585291" cy="585291"/>
            </a:xfrm>
            <a:prstGeom prst="rect">
              <a:avLst/>
            </a:prstGeom>
          </p:spPr>
        </p:pic>
      </p:grpSp>
      <p:grpSp>
        <p:nvGrpSpPr>
          <p:cNvPr id="11" name="Group 26"/>
          <p:cNvGrpSpPr/>
          <p:nvPr/>
        </p:nvGrpSpPr>
        <p:grpSpPr>
          <a:xfrm>
            <a:off x="2857488" y="3814708"/>
            <a:ext cx="1214446" cy="1785950"/>
            <a:chOff x="2857488" y="3814708"/>
            <a:chExt cx="1214446" cy="1785950"/>
          </a:xfrm>
        </p:grpSpPr>
        <p:cxnSp>
          <p:nvCxnSpPr>
            <p:cNvPr id="15" name="Straight Arrow Connector 14"/>
            <p:cNvCxnSpPr>
              <a:endCxn id="18" idx="0"/>
            </p:cNvCxnSpPr>
            <p:nvPr/>
          </p:nvCxnSpPr>
          <p:spPr>
            <a:xfrm rot="5400000">
              <a:off x="2571736" y="4100460"/>
              <a:ext cx="1785950" cy="1214446"/>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30" descr="SMS.png"/>
            <p:cNvPicPr>
              <a:picLocks noChangeAspect="1"/>
            </p:cNvPicPr>
            <p:nvPr/>
          </p:nvPicPr>
          <p:blipFill>
            <a:blip r:embed="rId4" cstate="print"/>
            <a:stretch>
              <a:fillRect/>
            </a:stretch>
          </p:blipFill>
          <p:spPr>
            <a:xfrm>
              <a:off x="3214678" y="4279055"/>
              <a:ext cx="585291" cy="585291"/>
            </a:xfrm>
            <a:prstGeom prst="rect">
              <a:avLst/>
            </a:prstGeom>
          </p:spPr>
        </p:pic>
      </p:grpSp>
      <p:grpSp>
        <p:nvGrpSpPr>
          <p:cNvPr id="14" name="Group 27"/>
          <p:cNvGrpSpPr/>
          <p:nvPr/>
        </p:nvGrpSpPr>
        <p:grpSpPr>
          <a:xfrm>
            <a:off x="4572000" y="3814708"/>
            <a:ext cx="714380" cy="1785950"/>
            <a:chOff x="4572000" y="3814708"/>
            <a:chExt cx="714380" cy="1785950"/>
          </a:xfrm>
        </p:grpSpPr>
        <p:cxnSp>
          <p:nvCxnSpPr>
            <p:cNvPr id="22" name="Straight Arrow Connector 21"/>
            <p:cNvCxnSpPr>
              <a:endCxn id="17" idx="0"/>
            </p:cNvCxnSpPr>
            <p:nvPr/>
          </p:nvCxnSpPr>
          <p:spPr>
            <a:xfrm rot="16200000" flipH="1">
              <a:off x="4071934" y="4386212"/>
              <a:ext cx="1785950" cy="642942"/>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descr="SMS.png"/>
            <p:cNvPicPr>
              <a:picLocks noChangeAspect="1"/>
            </p:cNvPicPr>
            <p:nvPr/>
          </p:nvPicPr>
          <p:blipFill>
            <a:blip r:embed="rId4" cstate="print"/>
            <a:stretch>
              <a:fillRect/>
            </a:stretch>
          </p:blipFill>
          <p:spPr>
            <a:xfrm>
              <a:off x="4572000" y="4279055"/>
              <a:ext cx="585291" cy="585291"/>
            </a:xfrm>
            <a:prstGeom prst="rect">
              <a:avLst/>
            </a:prstGeom>
          </p:spPr>
        </p:pic>
      </p:grpSp>
      <p:grpSp>
        <p:nvGrpSpPr>
          <p:cNvPr id="16" name="Group 28"/>
          <p:cNvGrpSpPr/>
          <p:nvPr/>
        </p:nvGrpSpPr>
        <p:grpSpPr>
          <a:xfrm>
            <a:off x="5000628" y="3600394"/>
            <a:ext cx="2678925" cy="2000264"/>
            <a:chOff x="5000628" y="3600394"/>
            <a:chExt cx="2678925" cy="2000264"/>
          </a:xfrm>
        </p:grpSpPr>
        <p:cxnSp>
          <p:nvCxnSpPr>
            <p:cNvPr id="25" name="Straight Arrow Connector 24"/>
            <p:cNvCxnSpPr>
              <a:endCxn id="19" idx="0"/>
            </p:cNvCxnSpPr>
            <p:nvPr/>
          </p:nvCxnSpPr>
          <p:spPr>
            <a:xfrm>
              <a:off x="5000628" y="3600394"/>
              <a:ext cx="2678925" cy="2000264"/>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descr="SMS.png"/>
            <p:cNvPicPr>
              <a:picLocks noChangeAspect="1"/>
            </p:cNvPicPr>
            <p:nvPr/>
          </p:nvPicPr>
          <p:blipFill>
            <a:blip r:embed="rId4" cstate="print"/>
            <a:stretch>
              <a:fillRect/>
            </a:stretch>
          </p:blipFill>
          <p:spPr>
            <a:xfrm>
              <a:off x="6000760" y="4279055"/>
              <a:ext cx="585291" cy="585291"/>
            </a:xfrm>
            <a:prstGeom prst="rect">
              <a:avLst/>
            </a:prstGeom>
          </p:spPr>
        </p:pic>
      </p:grpSp>
      <p:sp>
        <p:nvSpPr>
          <p:cNvPr id="34" name="TextBox 33"/>
          <p:cNvSpPr txBox="1"/>
          <p:nvPr/>
        </p:nvSpPr>
        <p:spPr>
          <a:xfrm>
            <a:off x="571472" y="1071546"/>
            <a:ext cx="8143932" cy="707886"/>
          </a:xfrm>
          <a:prstGeom prst="rect">
            <a:avLst/>
          </a:prstGeom>
          <a:noFill/>
        </p:spPr>
        <p:txBody>
          <a:bodyPr wrap="square" rtlCol="0" anchor="ctr">
            <a:spAutoFit/>
          </a:bodyPr>
          <a:lstStyle/>
          <a:p>
            <a:pPr algn="ctr"/>
            <a:r>
              <a:rPr lang="en-US" sz="2000" dirty="0" smtClean="0">
                <a:solidFill>
                  <a:schemeClr val="accent1"/>
                </a:solidFill>
                <a:latin typeface="Arial Black" pitchFamily="34" charset="0"/>
              </a:rPr>
              <a:t>SMS NOTIFICATION FOR </a:t>
            </a:r>
            <a:r>
              <a:rPr lang="en-US" sz="2000" dirty="0" smtClean="0">
                <a:solidFill>
                  <a:schemeClr val="tx2"/>
                </a:solidFill>
                <a:latin typeface="Arial Black" pitchFamily="34" charset="0"/>
              </a:rPr>
              <a:t>CASE STATUS </a:t>
            </a:r>
            <a:r>
              <a:rPr lang="en-US" sz="2000" dirty="0" smtClean="0">
                <a:solidFill>
                  <a:schemeClr val="accent1"/>
                </a:solidFill>
                <a:latin typeface="Arial Black" pitchFamily="34" charset="0"/>
              </a:rPr>
              <a:t>AT HIGH COURT &amp; District Courts</a:t>
            </a:r>
          </a:p>
        </p:txBody>
      </p:sp>
      <p:grpSp>
        <p:nvGrpSpPr>
          <p:cNvPr id="20" name="Group 9"/>
          <p:cNvGrpSpPr/>
          <p:nvPr/>
        </p:nvGrpSpPr>
        <p:grpSpPr>
          <a:xfrm>
            <a:off x="2286000" y="2057400"/>
            <a:ext cx="4572000" cy="1828746"/>
            <a:chOff x="2286000" y="1028750"/>
            <a:chExt cx="4572000" cy="1828746"/>
          </a:xfrm>
        </p:grpSpPr>
        <p:pic>
          <p:nvPicPr>
            <p:cNvPr id="8" name="Picture 7" descr="gI_133758_BarMax Icon with FX.png"/>
            <p:cNvPicPr>
              <a:picLocks noChangeAspect="1"/>
            </p:cNvPicPr>
            <p:nvPr/>
          </p:nvPicPr>
          <p:blipFill>
            <a:blip r:embed="rId5" cstate="print"/>
            <a:stretch>
              <a:fillRect/>
            </a:stretch>
          </p:blipFill>
          <p:spPr>
            <a:xfrm>
              <a:off x="3643306" y="1428736"/>
              <a:ext cx="1428760" cy="1428760"/>
            </a:xfrm>
            <a:prstGeom prst="rect">
              <a:avLst/>
            </a:prstGeom>
          </p:spPr>
        </p:pic>
        <p:sp>
          <p:nvSpPr>
            <p:cNvPr id="9" name="TextBox 8"/>
            <p:cNvSpPr txBox="1"/>
            <p:nvPr/>
          </p:nvSpPr>
          <p:spPr>
            <a:xfrm>
              <a:off x="2286000" y="1028750"/>
              <a:ext cx="4572000" cy="369332"/>
            </a:xfrm>
            <a:prstGeom prst="rect">
              <a:avLst/>
            </a:prstGeom>
            <a:noFill/>
          </p:spPr>
          <p:txBody>
            <a:bodyPr wrap="square" rtlCol="0">
              <a:spAutoFit/>
            </a:bodyPr>
            <a:lstStyle/>
            <a:p>
              <a:r>
                <a:rPr lang="en-US" dirty="0" smtClean="0">
                  <a:solidFill>
                    <a:srgbClr val="C00000"/>
                  </a:solidFill>
                  <a:latin typeface="Arial Black" pitchFamily="34" charset="0"/>
                </a:rPr>
                <a:t>HIGH COURT &amp; DISTRICT COURTS</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2900"/>
            <a:ext cx="9144000" cy="1190624"/>
            <a:chOff x="0" y="-142900"/>
            <a:chExt cx="9144000" cy="1190624"/>
          </a:xfrm>
        </p:grpSpPr>
        <p:sp>
          <p:nvSpPr>
            <p:cNvPr id="4" name="Rectangle 3"/>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2285984" y="-142900"/>
              <a:ext cx="4572032" cy="1190624"/>
              <a:chOff x="2285984" y="-142900"/>
              <a:chExt cx="4572032" cy="1190624"/>
            </a:xfrm>
          </p:grpSpPr>
          <p:sp>
            <p:nvSpPr>
              <p:cNvPr id="6" name="Rectangle 5"/>
              <p:cNvSpPr/>
              <p:nvPr/>
            </p:nvSpPr>
            <p:spPr>
              <a:xfrm>
                <a:off x="3071802" y="181253"/>
                <a:ext cx="2857520" cy="461665"/>
              </a:xfrm>
              <a:prstGeom prst="rect">
                <a:avLst/>
              </a:prstGeom>
            </p:spPr>
            <p:txBody>
              <a:bodyPr wrap="square">
                <a:spAutoFit/>
              </a:bodyPr>
              <a:lstStyle/>
              <a:p>
                <a:r>
                  <a:rPr lang="en-US" sz="2400" b="1" dirty="0" smtClean="0">
                    <a:solidFill>
                      <a:schemeClr val="bg1"/>
                    </a:solidFill>
                    <a:latin typeface="Arial Black" pitchFamily="34" charset="0"/>
                  </a:rPr>
                  <a:t>SMS SERVICES</a:t>
                </a:r>
                <a:endParaRPr lang="en-US" sz="2400" b="1" dirty="0">
                  <a:solidFill>
                    <a:schemeClr val="bg1"/>
                  </a:solidFill>
                  <a:latin typeface="Arial Black" pitchFamily="34" charset="0"/>
                </a:endParaRPr>
              </a:p>
            </p:txBody>
          </p:sp>
          <p:pic>
            <p:nvPicPr>
              <p:cNvPr id="7" name="Picture 6" descr="icon-instant-sms-big.png"/>
              <p:cNvPicPr>
                <a:picLocks noChangeAspect="1"/>
              </p:cNvPicPr>
              <p:nvPr/>
            </p:nvPicPr>
            <p:blipFill>
              <a:blip r:embed="rId2" cstate="print"/>
              <a:stretch>
                <a:fillRect/>
              </a:stretch>
            </p:blipFill>
            <p:spPr>
              <a:xfrm>
                <a:off x="5667392" y="-142900"/>
                <a:ext cx="1190624" cy="1190624"/>
              </a:xfrm>
              <a:prstGeom prst="rect">
                <a:avLst/>
              </a:prstGeom>
            </p:spPr>
          </p:pic>
          <p:pic>
            <p:nvPicPr>
              <p:cNvPr id="8" name="Picture 7" descr="send_sms.png"/>
              <p:cNvPicPr>
                <a:picLocks noChangeAspect="1"/>
              </p:cNvPicPr>
              <p:nvPr/>
            </p:nvPicPr>
            <p:blipFill>
              <a:blip r:embed="rId3" cstate="print"/>
              <a:stretch>
                <a:fillRect/>
              </a:stretch>
            </p:blipFill>
            <p:spPr>
              <a:xfrm>
                <a:off x="2285984" y="-26905"/>
                <a:ext cx="884137" cy="884137"/>
              </a:xfrm>
              <a:prstGeom prst="rect">
                <a:avLst/>
              </a:prstGeom>
            </p:spPr>
          </p:pic>
        </p:grpSp>
      </p:grpSp>
      <p:sp>
        <p:nvSpPr>
          <p:cNvPr id="9" name="TextBox 8"/>
          <p:cNvSpPr txBox="1"/>
          <p:nvPr/>
        </p:nvSpPr>
        <p:spPr>
          <a:xfrm>
            <a:off x="357158" y="1171502"/>
            <a:ext cx="8572528" cy="400110"/>
          </a:xfrm>
          <a:prstGeom prst="rect">
            <a:avLst/>
          </a:prstGeom>
          <a:noFill/>
        </p:spPr>
        <p:txBody>
          <a:bodyPr wrap="square" rtlCol="0" anchor="ctr">
            <a:spAutoFit/>
          </a:bodyPr>
          <a:lstStyle/>
          <a:p>
            <a:r>
              <a:rPr lang="en-US" sz="2000" dirty="0" smtClean="0">
                <a:solidFill>
                  <a:schemeClr val="accent1"/>
                </a:solidFill>
                <a:latin typeface="Arial Black" pitchFamily="34" charset="0"/>
              </a:rPr>
              <a:t>SMS NOTIFICATION FOR </a:t>
            </a:r>
            <a:r>
              <a:rPr lang="en-US" sz="2000" dirty="0" smtClean="0">
                <a:solidFill>
                  <a:schemeClr val="tx2"/>
                </a:solidFill>
                <a:latin typeface="Arial Black" pitchFamily="34" charset="0"/>
              </a:rPr>
              <a:t>CERTIFIED COPY </a:t>
            </a:r>
            <a:r>
              <a:rPr lang="en-US" sz="2000" dirty="0" smtClean="0">
                <a:solidFill>
                  <a:schemeClr val="accent1"/>
                </a:solidFill>
                <a:latin typeface="Arial Black" pitchFamily="34" charset="0"/>
              </a:rPr>
              <a:t>AT HIGH COURT</a:t>
            </a:r>
          </a:p>
        </p:txBody>
      </p:sp>
      <p:sp>
        <p:nvSpPr>
          <p:cNvPr id="22" name="TextBox 21"/>
          <p:cNvSpPr txBox="1"/>
          <p:nvPr/>
        </p:nvSpPr>
        <p:spPr>
          <a:xfrm>
            <a:off x="3500430" y="6100724"/>
            <a:ext cx="1857388"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PREPARED</a:t>
            </a:r>
          </a:p>
        </p:txBody>
      </p:sp>
      <p:sp>
        <p:nvSpPr>
          <p:cNvPr id="23" name="TextBox 22"/>
          <p:cNvSpPr txBox="1"/>
          <p:nvPr/>
        </p:nvSpPr>
        <p:spPr>
          <a:xfrm>
            <a:off x="642910" y="6100724"/>
            <a:ext cx="1357322"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FILLING</a:t>
            </a:r>
          </a:p>
        </p:txBody>
      </p:sp>
      <p:sp>
        <p:nvSpPr>
          <p:cNvPr id="24" name="TextBox 23"/>
          <p:cNvSpPr txBox="1"/>
          <p:nvPr/>
        </p:nvSpPr>
        <p:spPr>
          <a:xfrm>
            <a:off x="6715140" y="6100724"/>
            <a:ext cx="2000264"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DELIVERED</a:t>
            </a:r>
          </a:p>
        </p:txBody>
      </p:sp>
      <p:grpSp>
        <p:nvGrpSpPr>
          <p:cNvPr id="5" name="Group 27"/>
          <p:cNvGrpSpPr/>
          <p:nvPr/>
        </p:nvGrpSpPr>
        <p:grpSpPr>
          <a:xfrm>
            <a:off x="1321572" y="4564806"/>
            <a:ext cx="2536051" cy="1535917"/>
            <a:chOff x="1321572" y="4564806"/>
            <a:chExt cx="2536051" cy="1535917"/>
          </a:xfrm>
        </p:grpSpPr>
        <p:cxnSp>
          <p:nvCxnSpPr>
            <p:cNvPr id="13" name="Straight Arrow Connector 12"/>
            <p:cNvCxnSpPr>
              <a:endCxn id="23" idx="0"/>
            </p:cNvCxnSpPr>
            <p:nvPr/>
          </p:nvCxnSpPr>
          <p:spPr>
            <a:xfrm rot="10800000" flipV="1">
              <a:off x="1321572" y="4564806"/>
              <a:ext cx="2536051" cy="1535917"/>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30" descr="SMS.png"/>
            <p:cNvPicPr>
              <a:picLocks noChangeAspect="1"/>
            </p:cNvPicPr>
            <p:nvPr/>
          </p:nvPicPr>
          <p:blipFill>
            <a:blip r:embed="rId4" cstate="print"/>
            <a:stretch>
              <a:fillRect/>
            </a:stretch>
          </p:blipFill>
          <p:spPr>
            <a:xfrm>
              <a:off x="2415073" y="4921997"/>
              <a:ext cx="585291" cy="585291"/>
            </a:xfrm>
            <a:prstGeom prst="rect">
              <a:avLst/>
            </a:prstGeom>
          </p:spPr>
        </p:pic>
      </p:grpSp>
      <p:grpSp>
        <p:nvGrpSpPr>
          <p:cNvPr id="10" name="Group 28"/>
          <p:cNvGrpSpPr/>
          <p:nvPr/>
        </p:nvGrpSpPr>
        <p:grpSpPr>
          <a:xfrm>
            <a:off x="4071934" y="4636244"/>
            <a:ext cx="585291" cy="1357325"/>
            <a:chOff x="4071934" y="4636244"/>
            <a:chExt cx="585291" cy="1357325"/>
          </a:xfrm>
        </p:grpSpPr>
        <p:cxnSp>
          <p:nvCxnSpPr>
            <p:cNvPr id="19" name="Straight Arrow Connector 18"/>
            <p:cNvCxnSpPr/>
            <p:nvPr/>
          </p:nvCxnSpPr>
          <p:spPr>
            <a:xfrm rot="5400000">
              <a:off x="3679027" y="5314906"/>
              <a:ext cx="1357325" cy="1"/>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descr="SMS.png"/>
            <p:cNvPicPr>
              <a:picLocks noChangeAspect="1"/>
            </p:cNvPicPr>
            <p:nvPr/>
          </p:nvPicPr>
          <p:blipFill>
            <a:blip r:embed="rId4" cstate="print"/>
            <a:stretch>
              <a:fillRect/>
            </a:stretch>
          </p:blipFill>
          <p:spPr>
            <a:xfrm>
              <a:off x="4071934" y="4921997"/>
              <a:ext cx="585291" cy="585291"/>
            </a:xfrm>
            <a:prstGeom prst="rect">
              <a:avLst/>
            </a:prstGeom>
          </p:spPr>
        </p:pic>
      </p:grpSp>
      <p:grpSp>
        <p:nvGrpSpPr>
          <p:cNvPr id="14" name="Group 29"/>
          <p:cNvGrpSpPr/>
          <p:nvPr/>
        </p:nvGrpSpPr>
        <p:grpSpPr>
          <a:xfrm>
            <a:off x="4857752" y="4564807"/>
            <a:ext cx="2714644" cy="1571636"/>
            <a:chOff x="4857752" y="4564807"/>
            <a:chExt cx="2714644" cy="1571636"/>
          </a:xfrm>
        </p:grpSpPr>
        <p:cxnSp>
          <p:nvCxnSpPr>
            <p:cNvPr id="17" name="Straight Arrow Connector 16"/>
            <p:cNvCxnSpPr/>
            <p:nvPr/>
          </p:nvCxnSpPr>
          <p:spPr>
            <a:xfrm>
              <a:off x="4857752" y="4564807"/>
              <a:ext cx="2714644" cy="1571636"/>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descr="SMS.png"/>
            <p:cNvPicPr>
              <a:picLocks noChangeAspect="1"/>
            </p:cNvPicPr>
            <p:nvPr/>
          </p:nvPicPr>
          <p:blipFill>
            <a:blip r:embed="rId4" cstate="print"/>
            <a:stretch>
              <a:fillRect/>
            </a:stretch>
          </p:blipFill>
          <p:spPr>
            <a:xfrm>
              <a:off x="5572132" y="4921997"/>
              <a:ext cx="585291" cy="585291"/>
            </a:xfrm>
            <a:prstGeom prst="rect">
              <a:avLst/>
            </a:prstGeom>
          </p:spPr>
        </p:pic>
      </p:grpSp>
      <p:grpSp>
        <p:nvGrpSpPr>
          <p:cNvPr id="15" name="Group 25"/>
          <p:cNvGrpSpPr/>
          <p:nvPr/>
        </p:nvGrpSpPr>
        <p:grpSpPr>
          <a:xfrm>
            <a:off x="3786182" y="1850163"/>
            <a:ext cx="1357322" cy="1219200"/>
            <a:chOff x="3786182" y="785794"/>
            <a:chExt cx="1357322" cy="1219200"/>
          </a:xfrm>
        </p:grpSpPr>
        <p:pic>
          <p:nvPicPr>
            <p:cNvPr id="34" name="Picture 33" descr="ruby-software-toolbar-copy-128.png"/>
            <p:cNvPicPr>
              <a:picLocks noChangeAspect="1"/>
            </p:cNvPicPr>
            <p:nvPr/>
          </p:nvPicPr>
          <p:blipFill>
            <a:blip r:embed="rId5" cstate="print"/>
            <a:stretch>
              <a:fillRect/>
            </a:stretch>
          </p:blipFill>
          <p:spPr>
            <a:xfrm>
              <a:off x="3786182" y="785794"/>
              <a:ext cx="1219200" cy="1219200"/>
            </a:xfrm>
            <a:prstGeom prst="rect">
              <a:avLst/>
            </a:prstGeom>
          </p:spPr>
        </p:pic>
        <p:sp>
          <p:nvSpPr>
            <p:cNvPr id="25" name="TextBox 24"/>
            <p:cNvSpPr txBox="1"/>
            <p:nvPr/>
          </p:nvSpPr>
          <p:spPr>
            <a:xfrm>
              <a:off x="3929058" y="1214422"/>
              <a:ext cx="1214446" cy="400110"/>
            </a:xfrm>
            <a:prstGeom prst="rect">
              <a:avLst/>
            </a:prstGeom>
            <a:noFill/>
          </p:spPr>
          <p:txBody>
            <a:bodyPr wrap="square" rtlCol="0" anchor="ctr">
              <a:spAutoFit/>
            </a:bodyPr>
            <a:lstStyle/>
            <a:p>
              <a:r>
                <a:rPr lang="en-US" sz="2000" dirty="0" smtClean="0">
                  <a:solidFill>
                    <a:schemeClr val="tx2"/>
                  </a:solidFill>
                  <a:latin typeface="Arial Black" pitchFamily="34" charset="0"/>
                </a:rPr>
                <a:t>COPY</a:t>
              </a:r>
            </a:p>
          </p:txBody>
        </p:sp>
      </p:grpSp>
      <p:grpSp>
        <p:nvGrpSpPr>
          <p:cNvPr id="16" name="Group 9"/>
          <p:cNvGrpSpPr/>
          <p:nvPr/>
        </p:nvGrpSpPr>
        <p:grpSpPr>
          <a:xfrm>
            <a:off x="3428992" y="2993171"/>
            <a:ext cx="1928826" cy="1726654"/>
            <a:chOff x="3428992" y="1130842"/>
            <a:chExt cx="1928826" cy="1726654"/>
          </a:xfrm>
        </p:grpSpPr>
        <p:pic>
          <p:nvPicPr>
            <p:cNvPr id="11" name="Picture 10" descr="gI_133758_BarMax Icon with FX.png"/>
            <p:cNvPicPr>
              <a:picLocks noChangeAspect="1"/>
            </p:cNvPicPr>
            <p:nvPr/>
          </p:nvPicPr>
          <p:blipFill>
            <a:blip r:embed="rId6" cstate="print"/>
            <a:stretch>
              <a:fillRect/>
            </a:stretch>
          </p:blipFill>
          <p:spPr>
            <a:xfrm>
              <a:off x="3643306" y="1428736"/>
              <a:ext cx="1428760" cy="1428760"/>
            </a:xfrm>
            <a:prstGeom prst="rect">
              <a:avLst/>
            </a:prstGeom>
          </p:spPr>
        </p:pic>
        <p:sp>
          <p:nvSpPr>
            <p:cNvPr id="12" name="TextBox 11"/>
            <p:cNvSpPr txBox="1"/>
            <p:nvPr/>
          </p:nvSpPr>
          <p:spPr>
            <a:xfrm>
              <a:off x="3428992" y="1130842"/>
              <a:ext cx="1928826" cy="369332"/>
            </a:xfrm>
            <a:prstGeom prst="rect">
              <a:avLst/>
            </a:prstGeom>
            <a:noFill/>
          </p:spPr>
          <p:txBody>
            <a:bodyPr wrap="square" rtlCol="0">
              <a:spAutoFit/>
            </a:bodyPr>
            <a:lstStyle/>
            <a:p>
              <a:r>
                <a:rPr lang="en-US" dirty="0" smtClean="0">
                  <a:solidFill>
                    <a:schemeClr val="accent1"/>
                  </a:solidFill>
                  <a:latin typeface="Arial Black" pitchFamily="34" charset="0"/>
                </a:rPr>
                <a:t>HIGH COURT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2514599"/>
          </a:xfrm>
        </p:spPr>
        <p:txBody>
          <a:bodyPr>
            <a:normAutofit/>
          </a:bodyPr>
          <a:lstStyle/>
          <a:p>
            <a:pPr algn="just"/>
            <a:r>
              <a:rPr lang="en-US" sz="2000" dirty="0" smtClean="0"/>
              <a:t>In order to help the general public who is not computer savvy mobile application called Short Messaging Service, better known as SMS, can been integrated with the system so as to provide a powerful tool to the litigant public for information gathering. </a:t>
            </a:r>
          </a:p>
          <a:p>
            <a:pPr algn="just"/>
            <a:r>
              <a:rPr lang="en-US" sz="2000" dirty="0" smtClean="0"/>
              <a:t>By the use of this service one can know status of his case.</a:t>
            </a:r>
          </a:p>
        </p:txBody>
      </p:sp>
      <p:sp>
        <p:nvSpPr>
          <p:cNvPr id="2" name="Title 1"/>
          <p:cNvSpPr>
            <a:spLocks noGrp="1"/>
          </p:cNvSpPr>
          <p:nvPr>
            <p:ph type="title"/>
          </p:nvPr>
        </p:nvSpPr>
        <p:spPr>
          <a:xfrm>
            <a:off x="457200" y="152400"/>
            <a:ext cx="8229600" cy="838200"/>
          </a:xfrm>
        </p:spPr>
        <p:txBody>
          <a:bodyPr/>
          <a:lstStyle/>
          <a:p>
            <a:pPr algn="ctr"/>
            <a:r>
              <a:rPr lang="en-US" dirty="0" smtClean="0">
                <a:solidFill>
                  <a:schemeClr val="bg1"/>
                </a:solidFill>
              </a:rPr>
              <a:t>SMS </a:t>
            </a:r>
            <a:r>
              <a:rPr dirty="0" smtClean="0">
                <a:solidFill>
                  <a:schemeClr val="bg1"/>
                </a:solidFill>
              </a:rPr>
              <a:t>PUSH AND PULL SERVICES</a:t>
            </a:r>
            <a:endParaRPr lang="en-US" dirty="0">
              <a:solidFill>
                <a:schemeClr val="bg1"/>
              </a:solidFill>
            </a:endParaRPr>
          </a:p>
        </p:txBody>
      </p:sp>
      <p:pic>
        <p:nvPicPr>
          <p:cNvPr id="4" name="Picture 2" descr="C:\Users\j\Desktop\sms.jpg"/>
          <p:cNvPicPr>
            <a:picLocks noChangeAspect="1" noChangeArrowheads="1"/>
          </p:cNvPicPr>
          <p:nvPr/>
        </p:nvPicPr>
        <p:blipFill>
          <a:blip r:embed="rId2" cstate="print"/>
          <a:srcRect/>
          <a:stretch>
            <a:fillRect/>
          </a:stretch>
        </p:blipFill>
        <p:spPr bwMode="auto">
          <a:xfrm>
            <a:off x="0" y="3505200"/>
            <a:ext cx="9144000" cy="3352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876800"/>
          </a:xfrm>
        </p:spPr>
        <p:txBody>
          <a:bodyPr/>
          <a:lstStyle/>
          <a:p>
            <a:pPr algn="just">
              <a:lnSpc>
                <a:spcPct val="120000"/>
              </a:lnSpc>
            </a:pPr>
            <a:r>
              <a:rPr lang="en-US" sz="2200" dirty="0" smtClean="0"/>
              <a:t>Online Mobile application provide various information pertaining to a case.</a:t>
            </a:r>
          </a:p>
          <a:p>
            <a:pPr algn="just">
              <a:lnSpc>
                <a:spcPct val="120000"/>
              </a:lnSpc>
            </a:pPr>
            <a:endParaRPr lang="en-US" sz="2200" dirty="0" smtClean="0"/>
          </a:p>
          <a:p>
            <a:pPr algn="just">
              <a:lnSpc>
                <a:spcPct val="120000"/>
              </a:lnSpc>
            </a:pPr>
            <a:r>
              <a:rPr lang="en-US" sz="2200" dirty="0" smtClean="0"/>
              <a:t>Also status of case can be retrieved using various search parameters .</a:t>
            </a:r>
            <a:endParaRPr lang="en-US" dirty="0"/>
          </a:p>
        </p:txBody>
      </p:sp>
      <p:sp>
        <p:nvSpPr>
          <p:cNvPr id="2" name="Title 1"/>
          <p:cNvSpPr>
            <a:spLocks noGrp="1"/>
          </p:cNvSpPr>
          <p:nvPr>
            <p:ph type="title"/>
          </p:nvPr>
        </p:nvSpPr>
        <p:spPr>
          <a:xfrm>
            <a:off x="457200" y="152400"/>
            <a:ext cx="8229600" cy="838200"/>
          </a:xfrm>
        </p:spPr>
        <p:txBody>
          <a:bodyPr>
            <a:noAutofit/>
          </a:bodyPr>
          <a:lstStyle/>
          <a:p>
            <a:pPr algn="ctr"/>
            <a:r>
              <a:rPr sz="2800" smtClean="0">
                <a:solidFill>
                  <a:schemeClr val="bg1"/>
                </a:solidFill>
              </a:rPr>
              <a:t>ONLINE </a:t>
            </a:r>
            <a:r>
              <a:rPr sz="2800" dirty="0" smtClean="0">
                <a:solidFill>
                  <a:schemeClr val="bg1"/>
                </a:solidFill>
              </a:rPr>
              <a:t>CURRENT </a:t>
            </a:r>
            <a:r>
              <a:rPr lang="en-US" sz="2800" dirty="0" smtClean="0">
                <a:solidFill>
                  <a:schemeClr val="bg1"/>
                </a:solidFill>
              </a:rPr>
              <a:t>CASE STATUS</a:t>
            </a:r>
            <a:endParaRPr lang="en-US" sz="2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657600"/>
            <a:ext cx="7239000" cy="2819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92500"/>
          </a:bodyPr>
          <a:lstStyle/>
          <a:p>
            <a:pPr algn="just">
              <a:lnSpc>
                <a:spcPct val="200000"/>
              </a:lnSpc>
            </a:pPr>
            <a:r>
              <a:rPr lang="en-US" sz="2700" dirty="0" smtClean="0"/>
              <a:t>Display Board can be made available on mobile. One can view Display Board online which shows all the Courts along with the cases being heard in each Court at that time with a delay of 30 seconds. It Displays all the Serial Numbers of the cases currently running in the Courts.</a:t>
            </a:r>
          </a:p>
          <a:p>
            <a:pPr algn="just">
              <a:lnSpc>
                <a:spcPct val="200000"/>
              </a:lnSpc>
            </a:pPr>
            <a:r>
              <a:rPr lang="en-US" sz="2700" dirty="0" smtClean="0"/>
              <a:t>It also shows case details along with interim </a:t>
            </a:r>
            <a:r>
              <a:rPr lang="en-US" sz="2700" dirty="0" err="1" smtClean="0"/>
              <a:t>ordres</a:t>
            </a:r>
            <a:r>
              <a:rPr lang="en-US" sz="2700" dirty="0" smtClean="0"/>
              <a:t>.</a:t>
            </a:r>
            <a:endParaRPr lang="en-IN" sz="2700" dirty="0" smtClean="0"/>
          </a:p>
          <a:p>
            <a:pPr algn="just"/>
            <a:endParaRPr lang="en-US" dirty="0"/>
          </a:p>
        </p:txBody>
      </p:sp>
      <p:sp>
        <p:nvSpPr>
          <p:cNvPr id="2" name="Title 1"/>
          <p:cNvSpPr>
            <a:spLocks noGrp="1"/>
          </p:cNvSpPr>
          <p:nvPr>
            <p:ph type="title"/>
          </p:nvPr>
        </p:nvSpPr>
        <p:spPr>
          <a:xfrm>
            <a:off x="304800" y="152400"/>
            <a:ext cx="8382000" cy="1143000"/>
          </a:xfrm>
        </p:spPr>
        <p:txBody>
          <a:bodyPr>
            <a:normAutofit/>
          </a:bodyPr>
          <a:lstStyle/>
          <a:p>
            <a:pPr algn="ctr"/>
            <a:r>
              <a:rPr lang="en-US" sz="2800" dirty="0" smtClean="0">
                <a:solidFill>
                  <a:schemeClr val="bg1"/>
                </a:solidFill>
              </a:rPr>
              <a:t>CURRENT STATUS OF CASES </a:t>
            </a:r>
            <a:br>
              <a:rPr lang="en-US" sz="2800" dirty="0" smtClean="0">
                <a:solidFill>
                  <a:schemeClr val="bg1"/>
                </a:solidFill>
              </a:rPr>
            </a:br>
            <a:r>
              <a:rPr lang="en-US" sz="2800" dirty="0" smtClean="0">
                <a:solidFill>
                  <a:schemeClr val="bg1"/>
                </a:solidFill>
              </a:rPr>
              <a:t>ON MOBILE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pPr algn="ctr"/>
            <a:r>
              <a:rPr lang="en-US" dirty="0" smtClean="0">
                <a:solidFill>
                  <a:schemeClr val="bg1"/>
                </a:solidFill>
              </a:rPr>
              <a:t>CASE SEARCH</a:t>
            </a:r>
            <a:endParaRPr lang="en-US" dirty="0">
              <a:solidFill>
                <a:schemeClr val="bg1"/>
              </a:solidFill>
            </a:endParaRPr>
          </a:p>
        </p:txBody>
      </p:sp>
      <p:pic>
        <p:nvPicPr>
          <p:cNvPr id="3074" name="Picture 2"/>
          <p:cNvPicPr>
            <a:picLocks noGrp="1" noChangeAspect="1" noChangeArrowheads="1"/>
          </p:cNvPicPr>
          <p:nvPr>
            <p:ph idx="1"/>
          </p:nvPr>
        </p:nvPicPr>
        <p:blipFill>
          <a:blip r:embed="rId2" cstate="print"/>
          <a:srcRect t="6667" r="1250" b="5000"/>
          <a:stretch>
            <a:fillRect/>
          </a:stretch>
        </p:blipFill>
        <p:spPr bwMode="auto">
          <a:xfrm>
            <a:off x="356558" y="1371600"/>
            <a:ext cx="8406442"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12003"/>
            <a:ext cx="6629400" cy="830997"/>
          </a:xfrm>
          <a:prstGeom prst="rect">
            <a:avLst/>
          </a:prstGeom>
          <a:noFill/>
        </p:spPr>
        <p:txBody>
          <a:bodyPr wrap="square" rtlCol="0">
            <a:spAutoFit/>
          </a:bodyPr>
          <a:lstStyle/>
          <a:p>
            <a:pPr algn="ctr"/>
            <a:r>
              <a:rPr lang="en-US" sz="4800" dirty="0" smtClean="0">
                <a:solidFill>
                  <a:schemeClr val="bg1"/>
                </a:solidFill>
              </a:rPr>
              <a:t>CAVEAT SEARCH</a:t>
            </a:r>
            <a:endParaRPr lang="en-US" sz="4800" dirty="0">
              <a:solidFill>
                <a:schemeClr val="bg1"/>
              </a:solidFill>
            </a:endParaRPr>
          </a:p>
        </p:txBody>
      </p:sp>
      <p:sp>
        <p:nvSpPr>
          <p:cNvPr id="7" name="TextBox 6"/>
          <p:cNvSpPr txBox="1"/>
          <p:nvPr/>
        </p:nvSpPr>
        <p:spPr>
          <a:xfrm>
            <a:off x="533400" y="1371600"/>
            <a:ext cx="8305800" cy="1754326"/>
          </a:xfrm>
          <a:prstGeom prst="rect">
            <a:avLst/>
          </a:prstGeom>
          <a:noFill/>
        </p:spPr>
        <p:txBody>
          <a:bodyPr wrap="square" rtlCol="0">
            <a:spAutoFit/>
          </a:bodyPr>
          <a:lstStyle/>
          <a:p>
            <a:pPr>
              <a:lnSpc>
                <a:spcPct val="150000"/>
              </a:lnSpc>
              <a:buFont typeface="Wingdings" pitchFamily="2" charset="2"/>
              <a:buChar char="Ø"/>
            </a:pPr>
            <a:r>
              <a:rPr lang="en-US" dirty="0" smtClean="0"/>
              <a:t>Unique number is assigned to Caveats after registration. The updated status is sent to concerned advocates through SMS.</a:t>
            </a:r>
          </a:p>
          <a:p>
            <a:pPr>
              <a:lnSpc>
                <a:spcPct val="150000"/>
              </a:lnSpc>
              <a:buFont typeface="Wingdings" pitchFamily="2" charset="2"/>
              <a:buChar char="Ø"/>
            </a:pPr>
            <a:r>
              <a:rPr lang="en-US" dirty="0" smtClean="0"/>
              <a:t>Caveat can be searched on parameters like petitioner name, advocate name.</a:t>
            </a:r>
          </a:p>
          <a:p>
            <a:pPr>
              <a:lnSpc>
                <a:spcPct val="150000"/>
              </a:lnSpc>
              <a:buFont typeface="Wingdings" pitchFamily="2" charset="2"/>
              <a:buChar char="Ø"/>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3200400"/>
            <a:ext cx="7772400" cy="27432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29200"/>
          </a:xfrm>
        </p:spPr>
        <p:txBody>
          <a:bodyPr>
            <a:normAutofit/>
          </a:bodyPr>
          <a:lstStyle/>
          <a:p>
            <a:pPr algn="just">
              <a:lnSpc>
                <a:spcPct val="150000"/>
              </a:lnSpc>
            </a:pPr>
            <a:r>
              <a:rPr lang="en-US" sz="2400" dirty="0" smtClean="0"/>
              <a:t>Indian Law Reports (Punjab and Haryana) Series from 2012 onwards has been digitalized.</a:t>
            </a:r>
          </a:p>
          <a:p>
            <a:pPr algn="just">
              <a:lnSpc>
                <a:spcPct val="150000"/>
              </a:lnSpc>
            </a:pPr>
            <a:r>
              <a:rPr lang="en-US" sz="2400" dirty="0" smtClean="0"/>
              <a:t> True printouts of ILR with search option as well as e-Book shall be available free of cost to litigants and advocates.</a:t>
            </a:r>
          </a:p>
          <a:p>
            <a:pPr algn="just"/>
            <a:endParaRPr lang="en-US" sz="2400" dirty="0"/>
          </a:p>
        </p:txBody>
      </p:sp>
      <p:sp>
        <p:nvSpPr>
          <p:cNvPr id="2" name="Title 1"/>
          <p:cNvSpPr>
            <a:spLocks noGrp="1"/>
          </p:cNvSpPr>
          <p:nvPr>
            <p:ph type="title"/>
          </p:nvPr>
        </p:nvSpPr>
        <p:spPr>
          <a:xfrm>
            <a:off x="457200" y="152400"/>
            <a:ext cx="8229600" cy="838200"/>
          </a:xfrm>
        </p:spPr>
        <p:txBody>
          <a:bodyPr>
            <a:normAutofit/>
          </a:bodyPr>
          <a:lstStyle/>
          <a:p>
            <a:pPr algn="ctr"/>
            <a:r>
              <a:rPr lang="en-US" sz="2800" dirty="0" smtClean="0">
                <a:solidFill>
                  <a:schemeClr val="bg1"/>
                </a:solidFill>
              </a:rPr>
              <a:t>AVAILABILITY OF INDIAN LAW REPORTS ONLINE</a:t>
            </a:r>
          </a:p>
        </p:txBody>
      </p:sp>
      <p:pic>
        <p:nvPicPr>
          <p:cNvPr id="4" name="Picture 2"/>
          <p:cNvPicPr>
            <a:picLocks noChangeAspect="1" noChangeArrowheads="1"/>
          </p:cNvPicPr>
          <p:nvPr/>
        </p:nvPicPr>
        <p:blipFill>
          <a:blip r:embed="rId2" cstate="print"/>
          <a:srcRect/>
          <a:stretch>
            <a:fillRect/>
          </a:stretch>
        </p:blipFill>
        <p:spPr bwMode="auto">
          <a:xfrm>
            <a:off x="304800" y="3581400"/>
            <a:ext cx="8458200" cy="3048000"/>
          </a:xfrm>
          <a:prstGeom prst="rect">
            <a:avLst/>
          </a:prstGeom>
          <a:noFill/>
          <a:ln w="9360" cap="flat">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200000"/>
              </a:lnSpc>
            </a:pPr>
            <a:r>
              <a:rPr lang="en-US" sz="2000" dirty="0" smtClean="0"/>
              <a:t>Through Mobile app court complexes can be located and it displays the direction to that specific court complex making use of Google Maps.</a:t>
            </a:r>
          </a:p>
          <a:p>
            <a:pPr algn="just">
              <a:lnSpc>
                <a:spcPct val="200000"/>
              </a:lnSpc>
            </a:pPr>
            <a:r>
              <a:rPr lang="en-US" sz="2000" dirty="0" smtClean="0"/>
              <a:t>Also direction and distance of other court complexes can be retrieved.</a:t>
            </a:r>
            <a:endParaRPr lang="en-US" sz="2000" dirty="0"/>
          </a:p>
        </p:txBody>
      </p:sp>
      <p:sp>
        <p:nvSpPr>
          <p:cNvPr id="2" name="Title 1"/>
          <p:cNvSpPr>
            <a:spLocks noGrp="1"/>
          </p:cNvSpPr>
          <p:nvPr>
            <p:ph type="title"/>
          </p:nvPr>
        </p:nvSpPr>
        <p:spPr>
          <a:xfrm>
            <a:off x="457200" y="152400"/>
            <a:ext cx="8229600" cy="1371600"/>
          </a:xfrm>
        </p:spPr>
        <p:txBody>
          <a:bodyPr>
            <a:noAutofit/>
          </a:bodyPr>
          <a:lstStyle/>
          <a:p>
            <a:pPr algn="ctr"/>
            <a:r>
              <a:rPr sz="2800" smtClean="0">
                <a:solidFill>
                  <a:schemeClr val="bg1"/>
                </a:solidFill>
              </a:rPr>
              <a:t>NAVIGATION </a:t>
            </a:r>
            <a:r>
              <a:rPr sz="2800" dirty="0" smtClean="0">
                <a:solidFill>
                  <a:schemeClr val="bg1"/>
                </a:solidFill>
              </a:rPr>
              <a:t>APPLICATION FOR LOCATION COURT COMPLEXES</a:t>
            </a:r>
            <a:endParaRPr lang="en-US" sz="2800" dirty="0">
              <a:solidFill>
                <a:schemeClr val="bg1"/>
              </a:solidFill>
            </a:endParaRPr>
          </a:p>
        </p:txBody>
      </p:sp>
      <p:pic>
        <p:nvPicPr>
          <p:cNvPr id="41985" name="Picture 1" descr="C:\Users\jatin\Desktop\mobile ppt\google-maps-update.png"/>
          <p:cNvPicPr>
            <a:picLocks noChangeAspect="1" noChangeArrowheads="1"/>
          </p:cNvPicPr>
          <p:nvPr/>
        </p:nvPicPr>
        <p:blipFill>
          <a:blip r:embed="rId2" cstate="print"/>
          <a:srcRect l="48077"/>
          <a:stretch>
            <a:fillRect/>
          </a:stretch>
        </p:blipFill>
        <p:spPr bwMode="auto">
          <a:xfrm>
            <a:off x="3124200" y="3429000"/>
            <a:ext cx="3657600" cy="3276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Autofit/>
          </a:bodyPr>
          <a:lstStyle/>
          <a:p>
            <a:pPr algn="just">
              <a:spcBef>
                <a:spcPts val="1200"/>
              </a:spcBef>
              <a:buNone/>
            </a:pPr>
            <a:r>
              <a:rPr lang="en-IN" sz="3200" b="1" dirty="0" smtClean="0"/>
              <a:t>Features:</a:t>
            </a:r>
          </a:p>
          <a:p>
            <a:pPr algn="just">
              <a:spcBef>
                <a:spcPts val="1200"/>
              </a:spcBef>
            </a:pPr>
            <a:r>
              <a:rPr lang="en-IN" sz="3200" dirty="0" smtClean="0"/>
              <a:t>All types of notices (i.e.. court notices, sale notices and advertisements) can be made available through  online portal / mobile application.</a:t>
            </a:r>
          </a:p>
          <a:p>
            <a:pPr algn="just">
              <a:spcBef>
                <a:spcPts val="1200"/>
              </a:spcBef>
            </a:pPr>
            <a:r>
              <a:rPr lang="en-IN" sz="3200" dirty="0" smtClean="0"/>
              <a:t>Saves cost to be incurred on publication in newspaper.</a:t>
            </a:r>
          </a:p>
          <a:p>
            <a:pPr algn="just">
              <a:spcBef>
                <a:spcPts val="1200"/>
              </a:spcBef>
            </a:pPr>
            <a:r>
              <a:rPr lang="en-IN" sz="3200" dirty="0" smtClean="0"/>
              <a:t>Fully Searchable  </a:t>
            </a:r>
          </a:p>
          <a:p>
            <a:pPr algn="just"/>
            <a:endParaRPr lang="en-US" sz="1800" dirty="0"/>
          </a:p>
        </p:txBody>
      </p:sp>
      <p:sp>
        <p:nvSpPr>
          <p:cNvPr id="2" name="Title 1"/>
          <p:cNvSpPr>
            <a:spLocks noGrp="1"/>
          </p:cNvSpPr>
          <p:nvPr>
            <p:ph type="title"/>
          </p:nvPr>
        </p:nvSpPr>
        <p:spPr>
          <a:xfrm>
            <a:off x="457200" y="152400"/>
            <a:ext cx="8229600" cy="838200"/>
          </a:xfrm>
        </p:spPr>
        <p:txBody>
          <a:bodyPr>
            <a:normAutofit/>
          </a:bodyPr>
          <a:lstStyle/>
          <a:p>
            <a:pPr algn="ctr"/>
            <a:r>
              <a:rPr sz="2800" smtClean="0">
                <a:solidFill>
                  <a:schemeClr val="bg1"/>
                </a:solidFill>
              </a:rPr>
              <a:t>e-</a:t>
            </a:r>
            <a:r>
              <a:rPr lang="en-US" sz="2800" dirty="0" smtClean="0">
                <a:solidFill>
                  <a:schemeClr val="bg1"/>
                </a:solidFill>
              </a:rPr>
              <a:t>NOTICES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lnSpc>
                <a:spcPct val="200000"/>
              </a:lnSpc>
            </a:pPr>
            <a:r>
              <a:rPr lang="en-US" sz="2000" dirty="0" smtClean="0"/>
              <a:t>Advancement of Technology has eroded the thin line between </a:t>
            </a:r>
            <a:r>
              <a:rPr lang="en-US" sz="2000" u="sng" dirty="0" smtClean="0">
                <a:solidFill>
                  <a:schemeClr val="tx1"/>
                </a:solidFill>
              </a:rPr>
              <a:t>Desktop</a:t>
            </a:r>
            <a:r>
              <a:rPr lang="en-US" sz="2000" dirty="0" smtClean="0">
                <a:solidFill>
                  <a:schemeClr val="tx1"/>
                </a:solidFill>
              </a:rPr>
              <a:t>, </a:t>
            </a:r>
            <a:r>
              <a:rPr lang="en-US" sz="2000" u="sng" dirty="0" smtClean="0">
                <a:solidFill>
                  <a:schemeClr val="tx1"/>
                </a:solidFill>
              </a:rPr>
              <a:t>Web</a:t>
            </a:r>
            <a:r>
              <a:rPr lang="en-US" sz="2000" dirty="0" smtClean="0">
                <a:solidFill>
                  <a:schemeClr val="tx1"/>
                </a:solidFill>
              </a:rPr>
              <a:t> &amp;  </a:t>
            </a:r>
            <a:r>
              <a:rPr lang="en-US" sz="2000" u="sng" dirty="0" smtClean="0">
                <a:solidFill>
                  <a:schemeClr val="tx1"/>
                </a:solidFill>
              </a:rPr>
              <a:t>Mobile Technologies</a:t>
            </a:r>
            <a:r>
              <a:rPr lang="en-US" sz="2000" dirty="0" smtClean="0">
                <a:solidFill>
                  <a:schemeClr val="tx1"/>
                </a:solidFill>
              </a:rPr>
              <a:t>. </a:t>
            </a:r>
          </a:p>
          <a:p>
            <a:pPr algn="just">
              <a:lnSpc>
                <a:spcPct val="200000"/>
              </a:lnSpc>
            </a:pPr>
            <a:r>
              <a:rPr lang="en-US" sz="2000" dirty="0" smtClean="0">
                <a:solidFill>
                  <a:schemeClr val="tx1"/>
                </a:solidFill>
              </a:rPr>
              <a:t>Mobile Technology can be used for almost all the purposes for which desktop were being used along with web.</a:t>
            </a:r>
          </a:p>
          <a:p>
            <a:pPr algn="just">
              <a:lnSpc>
                <a:spcPct val="200000"/>
              </a:lnSpc>
            </a:pPr>
            <a:r>
              <a:rPr lang="en-US" sz="2000" dirty="0" smtClean="0">
                <a:solidFill>
                  <a:schemeClr val="tx1"/>
                </a:solidFill>
              </a:rPr>
              <a:t>Features like GPS Navigation, SMS Services, Group Chats (WhatsApp ) &amp; Video Conferencing facilities through soft Video Conferencing applications such as  Vidyo, Skype has made Mobile technology more user friendly with widespread applications.</a:t>
            </a:r>
          </a:p>
          <a:p>
            <a:pPr marL="822960" lvl="1" indent="-457200" algn="just">
              <a:lnSpc>
                <a:spcPct val="150000"/>
              </a:lnSpc>
            </a:pPr>
            <a:endParaRPr lang="en-US" dirty="0" smtClean="0">
              <a:solidFill>
                <a:schemeClr val="tx1"/>
              </a:solidFill>
            </a:endParaRPr>
          </a:p>
          <a:p>
            <a:pPr marL="822960" lvl="1" indent="-457200" algn="just">
              <a:lnSpc>
                <a:spcPct val="150000"/>
              </a:lnSpc>
            </a:pPr>
            <a:endParaRPr lang="en-US" dirty="0" smtClean="0">
              <a:solidFill>
                <a:schemeClr val="tx1"/>
              </a:solidFill>
            </a:endParaRPr>
          </a:p>
        </p:txBody>
      </p:sp>
      <p:sp>
        <p:nvSpPr>
          <p:cNvPr id="3" name="Title 2"/>
          <p:cNvSpPr>
            <a:spLocks noGrp="1"/>
          </p:cNvSpPr>
          <p:nvPr>
            <p:ph type="title"/>
          </p:nvPr>
        </p:nvSpPr>
        <p:spPr/>
        <p:txBody>
          <a:bodyPr/>
          <a:lstStyle/>
          <a:p>
            <a:pPr algn="ctr"/>
            <a:r>
              <a:rPr lang="en-US" dirty="0" smtClean="0">
                <a:solidFill>
                  <a:schemeClr val="bg1"/>
                </a:solidFill>
              </a:rPr>
              <a:t>TECHNOLOGIES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otices.jpg"/>
          <p:cNvPicPr>
            <a:picLocks noChangeAspect="1"/>
          </p:cNvPicPr>
          <p:nvPr/>
        </p:nvPicPr>
        <p:blipFill>
          <a:blip r:embed="rId2" cstate="print"/>
          <a:stretch>
            <a:fillRect/>
          </a:stretch>
        </p:blipFill>
        <p:spPr>
          <a:xfrm>
            <a:off x="381000" y="381000"/>
            <a:ext cx="8458200" cy="6019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52800"/>
            <a:ext cx="8229600" cy="1752600"/>
          </a:xfrm>
        </p:spPr>
        <p:txBody>
          <a:bodyPr>
            <a:normAutofit fontScale="90000"/>
          </a:bodyPr>
          <a:lstStyle/>
          <a:p>
            <a:pPr algn="ctr"/>
            <a:r>
              <a:rPr lang="en-US" sz="4900" spc="300" dirty="0" smtClean="0">
                <a:solidFill>
                  <a:schemeClr val="tx2">
                    <a:lumMod val="75000"/>
                  </a:schemeClr>
                </a:solidFill>
              </a:rPr>
              <a:t>ENABLING LITIGANTS</a:t>
            </a:r>
            <a:r>
              <a:rPr lang="en-US" sz="4400" spc="300" dirty="0" smtClean="0">
                <a:solidFill>
                  <a:schemeClr val="tx2">
                    <a:lumMod val="75000"/>
                  </a:schemeClr>
                </a:solidFill>
              </a:rPr>
              <a:t/>
            </a:r>
            <a:br>
              <a:rPr lang="en-US" sz="4400" spc="300" dirty="0" smtClean="0">
                <a:solidFill>
                  <a:schemeClr val="tx2">
                    <a:lumMod val="75000"/>
                  </a:schemeClr>
                </a:solidFill>
              </a:rPr>
            </a:br>
            <a:r>
              <a:rPr lang="en-US" sz="2800" dirty="0" smtClean="0">
                <a:solidFill>
                  <a:schemeClr val="bg1"/>
                </a:solidFill>
              </a:rPr>
              <a:t/>
            </a:r>
            <a:br>
              <a:rPr lang="en-US" sz="2800" dirty="0" smtClean="0">
                <a:solidFill>
                  <a:schemeClr val="bg1"/>
                </a:solidFill>
              </a:rPr>
            </a:br>
            <a:r>
              <a:rPr sz="4000" spc="300" smtClean="0">
                <a:solidFill>
                  <a:schemeClr val="bg1"/>
                </a:solidFill>
              </a:rPr>
              <a:t>Justice </a:t>
            </a:r>
            <a:r>
              <a:rPr sz="4000" spc="300" dirty="0" smtClean="0">
                <a:solidFill>
                  <a:schemeClr val="bg1"/>
                </a:solidFill>
              </a:rPr>
              <a:t>Delivery </a:t>
            </a:r>
            <a:r>
              <a:rPr sz="4000" spc="300" smtClean="0">
                <a:solidFill>
                  <a:schemeClr val="bg1"/>
                </a:solidFill>
              </a:rPr>
              <a:t>System needs to be litigant centric. Litigants needs </a:t>
            </a:r>
            <a:r>
              <a:rPr sz="4000" spc="300" dirty="0" smtClean="0">
                <a:solidFill>
                  <a:schemeClr val="bg1"/>
                </a:solidFill>
              </a:rPr>
              <a:t>to be empowered </a:t>
            </a:r>
            <a:r>
              <a:rPr sz="4000" spc="300" smtClean="0">
                <a:solidFill>
                  <a:schemeClr val="bg1"/>
                </a:solidFill>
              </a:rPr>
              <a:t>with </a:t>
            </a:r>
            <a:br>
              <a:rPr sz="4000" spc="300" smtClean="0">
                <a:solidFill>
                  <a:schemeClr val="bg1"/>
                </a:solidFill>
              </a:rPr>
            </a:br>
            <a:r>
              <a:rPr sz="4000" spc="300" smtClean="0">
                <a:solidFill>
                  <a:schemeClr val="bg1"/>
                </a:solidFill>
              </a:rPr>
              <a:t>information.</a:t>
            </a:r>
            <a:endParaRPr lang="en-US" sz="4000" spc="3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92500" lnSpcReduction="10000"/>
          </a:bodyPr>
          <a:lstStyle/>
          <a:p>
            <a:pPr algn="just">
              <a:lnSpc>
                <a:spcPct val="200000"/>
              </a:lnSpc>
            </a:pPr>
            <a:r>
              <a:rPr lang="en-US" dirty="0" smtClean="0"/>
              <a:t>Case Status</a:t>
            </a:r>
          </a:p>
          <a:p>
            <a:pPr algn="just">
              <a:lnSpc>
                <a:spcPct val="200000"/>
              </a:lnSpc>
            </a:pPr>
            <a:r>
              <a:rPr lang="en-US" dirty="0" smtClean="0"/>
              <a:t>Case Search</a:t>
            </a:r>
          </a:p>
          <a:p>
            <a:pPr algn="just">
              <a:lnSpc>
                <a:spcPct val="200000"/>
              </a:lnSpc>
            </a:pPr>
            <a:r>
              <a:rPr lang="en-US" dirty="0" smtClean="0"/>
              <a:t>Caveat Status</a:t>
            </a:r>
          </a:p>
          <a:p>
            <a:pPr algn="just">
              <a:lnSpc>
                <a:spcPct val="200000"/>
              </a:lnSpc>
            </a:pPr>
            <a:r>
              <a:rPr lang="en-US" dirty="0" smtClean="0"/>
              <a:t>Certified Copy</a:t>
            </a:r>
          </a:p>
          <a:p>
            <a:pPr algn="just">
              <a:lnSpc>
                <a:spcPct val="200000"/>
              </a:lnSpc>
            </a:pPr>
            <a:r>
              <a:rPr lang="en-US" dirty="0" smtClean="0"/>
              <a:t>Current Case Status on mobile with complete detail of case</a:t>
            </a:r>
          </a:p>
          <a:p>
            <a:pPr algn="just">
              <a:lnSpc>
                <a:spcPct val="200000"/>
              </a:lnSpc>
              <a:buNone/>
            </a:pPr>
            <a:r>
              <a:rPr lang="en-US" dirty="0" smtClean="0">
                <a:solidFill>
                  <a:srgbClr val="C00000"/>
                </a:solidFill>
              </a:rPr>
              <a:t>Can be made available through SMS or mobile application.</a:t>
            </a:r>
            <a:endParaRPr lang="en-US" dirty="0">
              <a:solidFill>
                <a:srgbClr val="C00000"/>
              </a:solidFill>
            </a:endParaRPr>
          </a:p>
        </p:txBody>
      </p:sp>
      <p:sp>
        <p:nvSpPr>
          <p:cNvPr id="3" name="Title 1"/>
          <p:cNvSpPr>
            <a:spLocks noGrp="1"/>
          </p:cNvSpPr>
          <p:nvPr>
            <p:ph type="title"/>
          </p:nvPr>
        </p:nvSpPr>
        <p:spPr>
          <a:xfrm>
            <a:off x="457200" y="152400"/>
            <a:ext cx="8229600" cy="1371600"/>
          </a:xfrm>
        </p:spPr>
        <p:txBody>
          <a:bodyPr>
            <a:normAutofit/>
          </a:bodyPr>
          <a:lstStyle/>
          <a:p>
            <a:pPr algn="ctr"/>
            <a:r>
              <a:rPr lang="en-US" sz="3600" dirty="0" smtClean="0">
                <a:solidFill>
                  <a:schemeClr val="bg1"/>
                </a:solidFill>
              </a:rPr>
              <a:t>CASE RELATED SERVICES AVAILABLE FOR LITIGANTS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95800"/>
          </a:xfrm>
        </p:spPr>
        <p:txBody>
          <a:bodyPr>
            <a:noAutofit/>
          </a:bodyPr>
          <a:lstStyle/>
          <a:p>
            <a:pPr algn="just">
              <a:lnSpc>
                <a:spcPct val="200000"/>
              </a:lnSpc>
            </a:pPr>
            <a:r>
              <a:rPr lang="en-US" sz="2800" dirty="0" smtClean="0"/>
              <a:t>Minimize use of paper &amp; saves  environment.</a:t>
            </a:r>
          </a:p>
          <a:p>
            <a:pPr algn="just">
              <a:lnSpc>
                <a:spcPct val="200000"/>
              </a:lnSpc>
            </a:pPr>
            <a:r>
              <a:rPr lang="en-US" sz="2800" dirty="0" smtClean="0"/>
              <a:t> Cost effective – Saves money.</a:t>
            </a:r>
          </a:p>
          <a:p>
            <a:pPr algn="just">
              <a:lnSpc>
                <a:spcPct val="200000"/>
              </a:lnSpc>
            </a:pPr>
            <a:r>
              <a:rPr lang="en-US" sz="2800" dirty="0" smtClean="0"/>
              <a:t>Reduces footfall in courts</a:t>
            </a:r>
          </a:p>
          <a:p>
            <a:pPr algn="just">
              <a:lnSpc>
                <a:spcPct val="200000"/>
              </a:lnSpc>
            </a:pPr>
            <a:r>
              <a:rPr lang="en-US" sz="2800" dirty="0" smtClean="0"/>
              <a:t>Leads to better preparation of case and assistance to court</a:t>
            </a:r>
            <a:r>
              <a:rPr lang="en-US" sz="2000" dirty="0" smtClean="0"/>
              <a:t>.</a:t>
            </a:r>
            <a:endParaRPr lang="en-US" sz="2000" dirty="0"/>
          </a:p>
        </p:txBody>
      </p:sp>
      <p:sp>
        <p:nvSpPr>
          <p:cNvPr id="2" name="Title 1"/>
          <p:cNvSpPr>
            <a:spLocks noGrp="1"/>
          </p:cNvSpPr>
          <p:nvPr>
            <p:ph type="title"/>
          </p:nvPr>
        </p:nvSpPr>
        <p:spPr>
          <a:xfrm>
            <a:off x="457200" y="457200"/>
            <a:ext cx="8229600" cy="1447800"/>
          </a:xfrm>
        </p:spPr>
        <p:txBody>
          <a:bodyPr>
            <a:noAutofit/>
          </a:bodyPr>
          <a:lstStyle/>
          <a:p>
            <a:pPr algn="ctr"/>
            <a:r>
              <a:rPr lang="en-US" sz="3200" dirty="0" smtClean="0">
                <a:solidFill>
                  <a:schemeClr val="bg1"/>
                </a:solidFill>
              </a:rPr>
              <a:t>AVAILABLITY OF COURT JUDGEMENT / INTERIM ORDERS / CASE STATUS THROUGH MOBILE APPLICATION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5181600"/>
          </a:xfrm>
        </p:spPr>
        <p:txBody>
          <a:bodyPr>
            <a:normAutofit/>
          </a:bodyPr>
          <a:lstStyle/>
          <a:p>
            <a:pPr algn="ctr"/>
            <a:r>
              <a:rPr lang="en-US" sz="4400" spc="300" dirty="0" smtClean="0">
                <a:solidFill>
                  <a:schemeClr val="tx2">
                    <a:lumMod val="75000"/>
                  </a:schemeClr>
                </a:solidFill>
              </a:rPr>
              <a:t>ENABLING OFFICERS</a:t>
            </a:r>
            <a:br>
              <a:rPr lang="en-US" sz="4400" spc="300" dirty="0" smtClean="0">
                <a:solidFill>
                  <a:schemeClr val="tx2">
                    <a:lumMod val="75000"/>
                  </a:schemeClr>
                </a:solidFill>
              </a:rPr>
            </a:br>
            <a:r>
              <a:rPr lang="en-US" sz="2800" dirty="0" smtClean="0">
                <a:solidFill>
                  <a:schemeClr val="bg1"/>
                </a:solidFill>
              </a:rPr>
              <a:t/>
            </a:r>
            <a:br>
              <a:rPr lang="en-US" sz="2800" dirty="0" smtClean="0">
                <a:solidFill>
                  <a:schemeClr val="bg1"/>
                </a:solidFill>
              </a:rPr>
            </a:br>
            <a:r>
              <a:rPr lang="en-US" sz="3600" dirty="0" smtClean="0">
                <a:solidFill>
                  <a:schemeClr val="bg1"/>
                </a:solidFill>
              </a:rPr>
              <a:t>For  effective  adjudication </a:t>
            </a:r>
            <a:r>
              <a:rPr lang="en-US" sz="3600" spc="300" dirty="0" smtClean="0">
                <a:solidFill>
                  <a:schemeClr val="bg1"/>
                </a:solidFill>
              </a:rPr>
              <a:t>Judicial Officers needs to be empowered with information and ease to work with aid of mobile technology,</a:t>
            </a:r>
            <a:br>
              <a:rPr lang="en-US" sz="3600" spc="300" dirty="0" smtClean="0">
                <a:solidFill>
                  <a:schemeClr val="bg1"/>
                </a:solidFill>
              </a:rPr>
            </a:br>
            <a:endParaRPr lang="en-US" sz="3600" spc="3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chemeClr val="bg1"/>
                </a:solidFill>
              </a:rPr>
              <a:t>ENABLING OFFICERS AND OFFICIALS</a:t>
            </a:r>
            <a:endParaRPr lang="en-US" dirty="0">
              <a:solidFill>
                <a:schemeClr val="bg1"/>
              </a:solidFill>
            </a:endParaRPr>
          </a:p>
        </p:txBody>
      </p:sp>
      <p:sp>
        <p:nvSpPr>
          <p:cNvPr id="4" name="Content Placeholder 3"/>
          <p:cNvSpPr>
            <a:spLocks noGrp="1"/>
          </p:cNvSpPr>
          <p:nvPr>
            <p:ph idx="1"/>
          </p:nvPr>
        </p:nvSpPr>
        <p:spPr/>
        <p:txBody>
          <a:bodyPr>
            <a:normAutofit lnSpcReduction="10000"/>
          </a:bodyPr>
          <a:lstStyle/>
          <a:p>
            <a:pPr>
              <a:lnSpc>
                <a:spcPct val="150000"/>
              </a:lnSpc>
            </a:pPr>
            <a:r>
              <a:rPr lang="en-US" dirty="0" smtClean="0"/>
              <a:t>PIS</a:t>
            </a:r>
          </a:p>
          <a:p>
            <a:pPr>
              <a:lnSpc>
                <a:spcPct val="150000"/>
              </a:lnSpc>
            </a:pPr>
            <a:r>
              <a:rPr lang="en-US" dirty="0" smtClean="0"/>
              <a:t>Postings / Transfers</a:t>
            </a:r>
          </a:p>
          <a:p>
            <a:pPr>
              <a:lnSpc>
                <a:spcPct val="150000"/>
              </a:lnSpc>
            </a:pPr>
            <a:r>
              <a:rPr lang="en-US" dirty="0" smtClean="0"/>
              <a:t>Gradation Lists</a:t>
            </a:r>
          </a:p>
          <a:p>
            <a:pPr>
              <a:lnSpc>
                <a:spcPct val="150000"/>
              </a:lnSpc>
            </a:pPr>
            <a:r>
              <a:rPr lang="en-US" dirty="0" smtClean="0"/>
              <a:t>Property Details</a:t>
            </a:r>
          </a:p>
          <a:p>
            <a:pPr>
              <a:lnSpc>
                <a:spcPct val="150000"/>
              </a:lnSpc>
            </a:pPr>
            <a:r>
              <a:rPr lang="en-US" dirty="0" smtClean="0"/>
              <a:t>Annual Self Appraisal</a:t>
            </a:r>
          </a:p>
          <a:p>
            <a:pPr>
              <a:lnSpc>
                <a:spcPct val="150000"/>
              </a:lnSpc>
            </a:pPr>
            <a:r>
              <a:rPr lang="en-US" dirty="0" smtClean="0"/>
              <a:t>Leave</a:t>
            </a:r>
          </a:p>
          <a:p>
            <a:pPr>
              <a:lnSpc>
                <a:spcPct val="150000"/>
              </a:lnSpc>
            </a:pPr>
            <a:r>
              <a:rPr lang="en-US" dirty="0" smtClean="0"/>
              <a:t>LTC</a:t>
            </a:r>
          </a:p>
          <a:p>
            <a:pPr>
              <a:lnSpc>
                <a:spcPct val="150000"/>
              </a:lnSpc>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a:bodyPr>
          <a:lstStyle/>
          <a:p>
            <a:pPr algn="just">
              <a:lnSpc>
                <a:spcPct val="150000"/>
              </a:lnSpc>
            </a:pPr>
            <a:r>
              <a:rPr lang="en-IN" sz="2400" dirty="0" smtClean="0"/>
              <a:t>Transfer  and Posting’ Details (since joining  of the service)         </a:t>
            </a:r>
          </a:p>
          <a:p>
            <a:pPr algn="just">
              <a:lnSpc>
                <a:spcPct val="150000"/>
              </a:lnSpc>
            </a:pPr>
            <a:r>
              <a:rPr lang="en-IN" sz="2400" dirty="0" smtClean="0"/>
              <a:t>Availability of Annual Confidential Reports</a:t>
            </a:r>
          </a:p>
          <a:p>
            <a:pPr algn="just">
              <a:lnSpc>
                <a:spcPct val="150000"/>
              </a:lnSpc>
            </a:pPr>
            <a:r>
              <a:rPr lang="en-IN" sz="2400" dirty="0" smtClean="0"/>
              <a:t>Property Details can be managed online.</a:t>
            </a:r>
          </a:p>
          <a:p>
            <a:pPr algn="just">
              <a:lnSpc>
                <a:spcPct val="150000"/>
              </a:lnSpc>
            </a:pPr>
            <a:r>
              <a:rPr lang="en-IN" sz="2400" dirty="0" smtClean="0"/>
              <a:t>Leave and Salary details can be managed online.</a:t>
            </a:r>
          </a:p>
          <a:p>
            <a:pPr algn="just">
              <a:lnSpc>
                <a:spcPct val="150000"/>
              </a:lnSpc>
            </a:pPr>
            <a:r>
              <a:rPr lang="en-IN" sz="2400" dirty="0" smtClean="0"/>
              <a:t>Availability of Gradation List.</a:t>
            </a:r>
          </a:p>
          <a:p>
            <a:pPr algn="just">
              <a:lnSpc>
                <a:spcPct val="150000"/>
              </a:lnSpc>
            </a:pPr>
            <a:r>
              <a:rPr lang="en-IN" sz="2400" dirty="0" smtClean="0"/>
              <a:t>All the transfer &amp; posting orders can viewed online.</a:t>
            </a:r>
            <a:endParaRPr lang="en-US" sz="2400" dirty="0"/>
          </a:p>
        </p:txBody>
      </p:sp>
      <p:sp>
        <p:nvSpPr>
          <p:cNvPr id="2" name="Title 1"/>
          <p:cNvSpPr>
            <a:spLocks noGrp="1"/>
          </p:cNvSpPr>
          <p:nvPr>
            <p:ph type="title"/>
          </p:nvPr>
        </p:nvSpPr>
        <p:spPr>
          <a:xfrm>
            <a:off x="457200" y="152400"/>
            <a:ext cx="8229600" cy="838200"/>
          </a:xfrm>
        </p:spPr>
        <p:txBody>
          <a:bodyPr>
            <a:noAutofit/>
          </a:bodyPr>
          <a:lstStyle/>
          <a:p>
            <a:pPr algn="ctr"/>
            <a:r>
              <a:rPr lang="en-US" sz="3200" dirty="0" smtClean="0">
                <a:solidFill>
                  <a:schemeClr val="bg1"/>
                </a:solidFill>
              </a:rPr>
              <a:t>PIS : PERSONNEL INFORMATION SYSTEM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lnSpc>
                <a:spcPct val="200000"/>
              </a:lnSpc>
            </a:pPr>
            <a:r>
              <a:rPr lang="en-US" dirty="0" smtClean="0"/>
              <a:t>Various Vital Reports are being collated and available on a single tap of mobile using e-Reporting App.</a:t>
            </a:r>
          </a:p>
          <a:p>
            <a:pPr algn="just">
              <a:lnSpc>
                <a:spcPct val="200000"/>
              </a:lnSpc>
            </a:pPr>
            <a:r>
              <a:rPr lang="en-US" dirty="0" smtClean="0"/>
              <a:t>This app can helped Officers in strategic planning and decision making .</a:t>
            </a:r>
          </a:p>
          <a:p>
            <a:pPr algn="just">
              <a:lnSpc>
                <a:spcPct val="200000"/>
              </a:lnSpc>
            </a:pPr>
            <a:r>
              <a:rPr lang="en-US" dirty="0" smtClean="0"/>
              <a:t>Various customized Reports can be made available using this e-Reporting App.</a:t>
            </a:r>
            <a:endParaRPr lang="en-US" dirty="0"/>
          </a:p>
        </p:txBody>
      </p:sp>
      <p:sp>
        <p:nvSpPr>
          <p:cNvPr id="3" name="Title 2"/>
          <p:cNvSpPr>
            <a:spLocks noGrp="1"/>
          </p:cNvSpPr>
          <p:nvPr>
            <p:ph type="title"/>
          </p:nvPr>
        </p:nvSpPr>
        <p:spPr/>
        <p:txBody>
          <a:bodyPr/>
          <a:lstStyle/>
          <a:p>
            <a:pPr algn="ctr"/>
            <a:r>
              <a:rPr dirty="0" smtClean="0">
                <a:solidFill>
                  <a:schemeClr val="bg1"/>
                </a:solidFill>
              </a:rPr>
              <a:t>e-Reporting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agendas of the Full Court meetings and other meetings are being sent through mails to the Hon'ble Judges, which has resulted in saving a lot of paper.</a:t>
            </a:r>
            <a:endParaRPr lang="en-US" dirty="0"/>
          </a:p>
        </p:txBody>
      </p:sp>
      <p:sp>
        <p:nvSpPr>
          <p:cNvPr id="2" name="Title 1"/>
          <p:cNvSpPr>
            <a:spLocks noGrp="1"/>
          </p:cNvSpPr>
          <p:nvPr>
            <p:ph type="title"/>
          </p:nvPr>
        </p:nvSpPr>
        <p:spPr>
          <a:xfrm>
            <a:off x="457200" y="152400"/>
            <a:ext cx="8229600" cy="838200"/>
          </a:xfrm>
        </p:spPr>
        <p:txBody>
          <a:bodyPr>
            <a:noAutofit/>
          </a:bodyPr>
          <a:lstStyle/>
          <a:p>
            <a:pPr algn="ctr"/>
            <a:r>
              <a:rPr lang="en-US" sz="2200" dirty="0" smtClean="0">
                <a:solidFill>
                  <a:schemeClr val="bg1"/>
                </a:solidFill>
              </a:rPr>
              <a:t>REDUCED USE OF PAPER. AGENDA OF FULL COURT  MEETING</a:t>
            </a:r>
          </a:p>
        </p:txBody>
      </p:sp>
      <p:pic>
        <p:nvPicPr>
          <p:cNvPr id="4" name="Picture 2" descr="C:\Users\Acer\Desktop\n\3333.jpg"/>
          <p:cNvPicPr>
            <a:picLocks noChangeAspect="1" noChangeArrowheads="1"/>
          </p:cNvPicPr>
          <p:nvPr/>
        </p:nvPicPr>
        <p:blipFill>
          <a:blip r:embed="rId2" cstate="print"/>
          <a:srcRect/>
          <a:stretch>
            <a:fillRect/>
          </a:stretch>
        </p:blipFill>
        <p:spPr bwMode="auto">
          <a:xfrm>
            <a:off x="3352800" y="3276600"/>
            <a:ext cx="2057400" cy="2057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19600"/>
            <a:ext cx="8229600" cy="1219200"/>
          </a:xfrm>
        </p:spPr>
        <p:txBody>
          <a:bodyPr>
            <a:normAutofit fontScale="90000"/>
          </a:bodyPr>
          <a:lstStyle/>
          <a:p>
            <a:pPr algn="ctr">
              <a:lnSpc>
                <a:spcPct val="150000"/>
              </a:lnSpc>
            </a:pPr>
            <a:r>
              <a:rPr sz="4400" dirty="0" smtClean="0">
                <a:solidFill>
                  <a:schemeClr val="bg1"/>
                </a:solidFill>
              </a:rPr>
              <a:t>Mobile Technology can be used to enable Court Staff , Litigants, Advocates</a:t>
            </a:r>
            <a:br>
              <a:rPr sz="4400" dirty="0" smtClean="0">
                <a:solidFill>
                  <a:schemeClr val="bg1"/>
                </a:solidFill>
              </a:rPr>
            </a:br>
            <a:r>
              <a:rPr sz="4400" dirty="0" smtClean="0">
                <a:solidFill>
                  <a:schemeClr val="bg1"/>
                </a:solidFill>
              </a:rPr>
              <a:t> as well as Judges</a:t>
            </a:r>
            <a:r>
              <a:rPr dirty="0" smtClean="0">
                <a:solidFill>
                  <a:schemeClr val="bg1"/>
                </a:solidFill>
              </a:rPr>
              <a:t/>
            </a:r>
            <a:br>
              <a:rPr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000" dirty="0" smtClean="0"/>
              <a:t>Various escalation matrices and ticket generation mechanisms for logging call pertaining to Hardware components have been included into a mobile application using which call can be escalated to the specific Hardware Vendor which provide resolution on time . </a:t>
            </a:r>
          </a:p>
          <a:p>
            <a:pPr algn="just">
              <a:lnSpc>
                <a:spcPct val="150000"/>
              </a:lnSpc>
            </a:pPr>
            <a:r>
              <a:rPr lang="en-US" sz="2000" dirty="0" smtClean="0"/>
              <a:t>Also Management of all Hardware Assets under Warranty and AMC is available on a single tap on mobile.</a:t>
            </a:r>
            <a:endParaRPr lang="en-US" sz="2000" dirty="0"/>
          </a:p>
        </p:txBody>
      </p:sp>
      <p:sp>
        <p:nvSpPr>
          <p:cNvPr id="2" name="Title 1"/>
          <p:cNvSpPr>
            <a:spLocks noGrp="1"/>
          </p:cNvSpPr>
          <p:nvPr>
            <p:ph type="title"/>
          </p:nvPr>
        </p:nvSpPr>
        <p:spPr>
          <a:xfrm>
            <a:off x="457200" y="304800"/>
            <a:ext cx="8229600" cy="1219200"/>
          </a:xfrm>
        </p:spPr>
        <p:txBody>
          <a:bodyPr>
            <a:noAutofit/>
          </a:bodyPr>
          <a:lstStyle/>
          <a:p>
            <a:pPr algn="ctr"/>
            <a:r>
              <a:rPr lang="en-US" sz="2400" dirty="0" smtClean="0">
                <a:solidFill>
                  <a:schemeClr val="bg1"/>
                </a:solidFill>
              </a:rPr>
              <a:t>COMPLAINT MATRIX FOR EFFICIENT FAULT ESCALATION &amp; RESOLUTION OF INFRASTRUCTURE</a:t>
            </a:r>
            <a:endParaRPr lang="en-US" sz="2400" dirty="0">
              <a:solidFill>
                <a:schemeClr val="bg1"/>
              </a:solidFill>
            </a:endParaRPr>
          </a:p>
        </p:txBody>
      </p:sp>
      <p:pic>
        <p:nvPicPr>
          <p:cNvPr id="38913" name="Picture 1" descr="C:\Users\jatin\Desktop\mobile ppt\case-escalation-process.png"/>
          <p:cNvPicPr>
            <a:picLocks noChangeAspect="1" noChangeArrowheads="1"/>
          </p:cNvPicPr>
          <p:nvPr/>
        </p:nvPicPr>
        <p:blipFill>
          <a:blip r:embed="rId2" cstate="print"/>
          <a:srcRect/>
          <a:stretch>
            <a:fillRect/>
          </a:stretch>
        </p:blipFill>
        <p:spPr bwMode="auto">
          <a:xfrm>
            <a:off x="914400" y="4876800"/>
            <a:ext cx="7191375" cy="1676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57600"/>
          </a:xfrm>
        </p:spPr>
        <p:txBody>
          <a:bodyPr>
            <a:normAutofit/>
          </a:bodyPr>
          <a:lstStyle/>
          <a:p>
            <a:pPr algn="just">
              <a:buNone/>
            </a:pPr>
            <a:r>
              <a:rPr lang="en-US" sz="3200" dirty="0" smtClean="0"/>
              <a:t>   The e-Tendering and e-Procurement </a:t>
            </a:r>
            <a:r>
              <a:rPr lang="en-US" sz="3200" dirty="0"/>
              <a:t>System </a:t>
            </a:r>
            <a:r>
              <a:rPr lang="en-US" sz="3200" dirty="0" smtClean="0"/>
              <a:t>enables </a:t>
            </a:r>
            <a:r>
              <a:rPr lang="en-US" sz="3200" dirty="0"/>
              <a:t>the </a:t>
            </a:r>
            <a:r>
              <a:rPr lang="en-US" sz="3200" dirty="0" smtClean="0"/>
              <a:t>Tenderers </a:t>
            </a:r>
            <a:r>
              <a:rPr lang="en-US" sz="3200" dirty="0"/>
              <a:t>to download the Tender Schedule free of cost and then submit the bids online through </a:t>
            </a:r>
            <a:r>
              <a:rPr lang="en-US" sz="3200" dirty="0" smtClean="0"/>
              <a:t>e-portal</a:t>
            </a:r>
            <a:r>
              <a:rPr lang="en-US" sz="3200" dirty="0"/>
              <a:t>. </a:t>
            </a:r>
          </a:p>
        </p:txBody>
      </p:sp>
      <p:sp>
        <p:nvSpPr>
          <p:cNvPr id="2" name="Title 1"/>
          <p:cNvSpPr>
            <a:spLocks noGrp="1"/>
          </p:cNvSpPr>
          <p:nvPr>
            <p:ph type="title"/>
          </p:nvPr>
        </p:nvSpPr>
        <p:spPr>
          <a:xfrm>
            <a:off x="457200" y="609600"/>
            <a:ext cx="8229600" cy="1600200"/>
          </a:xfrm>
        </p:spPr>
        <p:txBody>
          <a:bodyPr>
            <a:noAutofit/>
          </a:bodyPr>
          <a:lstStyle/>
          <a:p>
            <a:pPr algn="ctr"/>
            <a:r>
              <a:rPr lang="en-US" sz="3600" dirty="0" smtClean="0">
                <a:solidFill>
                  <a:schemeClr val="bg1"/>
                </a:solidFill>
              </a:rPr>
              <a:t>e</a:t>
            </a:r>
            <a:r>
              <a:rPr sz="3600" dirty="0" smtClean="0">
                <a:solidFill>
                  <a:schemeClr val="bg1"/>
                </a:solidFill>
              </a:rPr>
              <a:t>-</a:t>
            </a:r>
            <a:r>
              <a:rPr lang="en-US" sz="3600" dirty="0" smtClean="0">
                <a:solidFill>
                  <a:schemeClr val="bg1"/>
                </a:solidFill>
              </a:rPr>
              <a:t>TENDERING</a:t>
            </a:r>
            <a:br>
              <a:rPr lang="en-US" sz="3600" dirty="0" smtClean="0">
                <a:solidFill>
                  <a:schemeClr val="bg1"/>
                </a:solidFill>
              </a:rPr>
            </a:br>
            <a:r>
              <a:rPr lang="en-US" sz="3600" dirty="0" smtClean="0">
                <a:solidFill>
                  <a:schemeClr val="bg1"/>
                </a:solidFill>
              </a:rPr>
              <a:t>  ONLINE PURCHASE SYSTEM THROUGH MOBILE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9491" r="2128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229600" cy="4572000"/>
          </a:xfrm>
        </p:spPr>
        <p:txBody>
          <a:bodyPr/>
          <a:lstStyle/>
          <a:p>
            <a:pPr>
              <a:lnSpc>
                <a:spcPct val="200000"/>
              </a:lnSpc>
            </a:pPr>
            <a:r>
              <a:rPr lang="en-US" dirty="0" smtClean="0"/>
              <a:t>Grievances can be logged online using mobile application interface.</a:t>
            </a:r>
          </a:p>
          <a:p>
            <a:pPr>
              <a:lnSpc>
                <a:spcPct val="200000"/>
              </a:lnSpc>
            </a:pPr>
            <a:r>
              <a:rPr lang="en-US" dirty="0" smtClean="0"/>
              <a:t>These Grievances are further escalated to concerned authority for the needful action in time. </a:t>
            </a:r>
          </a:p>
          <a:p>
            <a:pPr>
              <a:lnSpc>
                <a:spcPct val="200000"/>
              </a:lnSpc>
            </a:pPr>
            <a:endParaRPr lang="en-US" dirty="0"/>
          </a:p>
        </p:txBody>
      </p:sp>
      <p:sp>
        <p:nvSpPr>
          <p:cNvPr id="2" name="Title 1"/>
          <p:cNvSpPr>
            <a:spLocks noGrp="1"/>
          </p:cNvSpPr>
          <p:nvPr>
            <p:ph type="title"/>
          </p:nvPr>
        </p:nvSpPr>
        <p:spPr/>
        <p:txBody>
          <a:bodyPr>
            <a:normAutofit/>
          </a:bodyPr>
          <a:lstStyle/>
          <a:p>
            <a:pPr algn="ctr"/>
            <a:r>
              <a:rPr lang="en-US" sz="2400" dirty="0" smtClean="0">
                <a:solidFill>
                  <a:schemeClr val="bg1"/>
                </a:solidFill>
              </a:rPr>
              <a:t>GREVIENCES  RESOLUTION S YSTEM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url.jpg"/>
          <p:cNvPicPr>
            <a:picLocks noChangeAspect="1"/>
          </p:cNvPicPr>
          <p:nvPr/>
        </p:nvPicPr>
        <p:blipFill>
          <a:blip r:embed="rId2" cstate="print"/>
          <a:stretch>
            <a:fillRect/>
          </a:stretch>
        </p:blipFill>
        <p:spPr>
          <a:xfrm>
            <a:off x="1107280" y="2314584"/>
            <a:ext cx="3036092" cy="2185986"/>
          </a:xfrm>
          <a:prstGeom prst="rect">
            <a:avLst/>
          </a:prstGeom>
        </p:spPr>
      </p:pic>
      <p:pic>
        <p:nvPicPr>
          <p:cNvPr id="13" name="Picture 12" descr="train-icon.jpg"/>
          <p:cNvPicPr>
            <a:picLocks noChangeAspect="1"/>
          </p:cNvPicPr>
          <p:nvPr/>
        </p:nvPicPr>
        <p:blipFill>
          <a:blip r:embed="rId3" cstate="print"/>
          <a:stretch>
            <a:fillRect/>
          </a:stretch>
        </p:blipFill>
        <p:spPr>
          <a:xfrm>
            <a:off x="511245" y="3857628"/>
            <a:ext cx="1631863" cy="1285908"/>
          </a:xfrm>
          <a:prstGeom prst="rect">
            <a:avLst/>
          </a:prstGeom>
        </p:spPr>
      </p:pic>
      <p:pic>
        <p:nvPicPr>
          <p:cNvPr id="14" name="Picture 13" descr="Travel_Bus.png"/>
          <p:cNvPicPr>
            <a:picLocks noChangeAspect="1"/>
          </p:cNvPicPr>
          <p:nvPr/>
        </p:nvPicPr>
        <p:blipFill>
          <a:blip r:embed="rId4" cstate="print"/>
          <a:stretch>
            <a:fillRect/>
          </a:stretch>
        </p:blipFill>
        <p:spPr>
          <a:xfrm>
            <a:off x="357158" y="3071810"/>
            <a:ext cx="1500198" cy="1500198"/>
          </a:xfrm>
          <a:prstGeom prst="rect">
            <a:avLst/>
          </a:prstGeom>
        </p:spPr>
      </p:pic>
      <p:pic>
        <p:nvPicPr>
          <p:cNvPr id="19" name="Picture 18" descr="money.png"/>
          <p:cNvPicPr>
            <a:picLocks noChangeAspect="1"/>
          </p:cNvPicPr>
          <p:nvPr/>
        </p:nvPicPr>
        <p:blipFill>
          <a:blip r:embed="rId5" cstate="print"/>
          <a:stretch>
            <a:fillRect/>
          </a:stretch>
        </p:blipFill>
        <p:spPr>
          <a:xfrm>
            <a:off x="1571604" y="4357694"/>
            <a:ext cx="1714512" cy="1714512"/>
          </a:xfrm>
          <a:prstGeom prst="rect">
            <a:avLst/>
          </a:prstGeom>
        </p:spPr>
      </p:pic>
      <p:sp>
        <p:nvSpPr>
          <p:cNvPr id="3" name="Rectangle 2"/>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4582240642.png"/>
          <p:cNvPicPr>
            <a:picLocks noChangeAspect="1"/>
          </p:cNvPicPr>
          <p:nvPr/>
        </p:nvPicPr>
        <p:blipFill>
          <a:blip r:embed="rId6" cstate="print"/>
          <a:stretch>
            <a:fillRect/>
          </a:stretch>
        </p:blipFill>
        <p:spPr>
          <a:xfrm>
            <a:off x="1571604" y="0"/>
            <a:ext cx="785794" cy="785794"/>
          </a:xfrm>
          <a:prstGeom prst="rect">
            <a:avLst/>
          </a:prstGeom>
        </p:spPr>
      </p:pic>
      <p:sp>
        <p:nvSpPr>
          <p:cNvPr id="5" name="Rectangle 4"/>
          <p:cNvSpPr/>
          <p:nvPr/>
        </p:nvSpPr>
        <p:spPr>
          <a:xfrm>
            <a:off x="2428860" y="181253"/>
            <a:ext cx="5143536" cy="461665"/>
          </a:xfrm>
          <a:prstGeom prst="rect">
            <a:avLst/>
          </a:prstGeom>
        </p:spPr>
        <p:txBody>
          <a:bodyPr wrap="square">
            <a:spAutoFit/>
          </a:bodyPr>
          <a:lstStyle/>
          <a:p>
            <a:r>
              <a:rPr lang="en-US" sz="2400" b="1" dirty="0" smtClean="0">
                <a:solidFill>
                  <a:schemeClr val="bg1"/>
                </a:solidFill>
                <a:latin typeface="Arial Black" pitchFamily="34" charset="0"/>
              </a:rPr>
              <a:t>VIDEO CONFERENCING</a:t>
            </a:r>
            <a:endParaRPr lang="en-US" sz="2400" b="1" dirty="0">
              <a:solidFill>
                <a:schemeClr val="bg1"/>
              </a:solidFill>
              <a:latin typeface="Arial Black" pitchFamily="34" charset="0"/>
            </a:endParaRPr>
          </a:p>
        </p:txBody>
      </p:sp>
      <p:pic>
        <p:nvPicPr>
          <p:cNvPr id="10" name="Picture 9" descr="vc.png"/>
          <p:cNvPicPr>
            <a:picLocks noChangeAspect="1"/>
          </p:cNvPicPr>
          <p:nvPr/>
        </p:nvPicPr>
        <p:blipFill>
          <a:blip r:embed="rId7" cstate="print"/>
          <a:stretch>
            <a:fillRect/>
          </a:stretch>
        </p:blipFill>
        <p:spPr>
          <a:xfrm>
            <a:off x="6572264" y="71414"/>
            <a:ext cx="785818" cy="642942"/>
          </a:xfrm>
          <a:prstGeom prst="rect">
            <a:avLst/>
          </a:prstGeom>
        </p:spPr>
      </p:pic>
      <p:sp>
        <p:nvSpPr>
          <p:cNvPr id="12" name="TextBox 11"/>
          <p:cNvSpPr txBox="1"/>
          <p:nvPr/>
        </p:nvSpPr>
        <p:spPr>
          <a:xfrm>
            <a:off x="214282" y="1056015"/>
            <a:ext cx="8566876" cy="923330"/>
          </a:xfrm>
          <a:prstGeom prst="rect">
            <a:avLst/>
          </a:prstGeom>
          <a:noFill/>
        </p:spPr>
        <p:txBody>
          <a:bodyPr wrap="square" rtlCol="0">
            <a:spAutoFit/>
          </a:bodyPr>
          <a:lstStyle/>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Time saved</a:t>
            </a:r>
          </a:p>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Saving on T.A. and D.A.</a:t>
            </a:r>
          </a:p>
        </p:txBody>
      </p:sp>
      <p:pic>
        <p:nvPicPr>
          <p:cNvPr id="11" name="Picture 10" descr="car-icon.png"/>
          <p:cNvPicPr>
            <a:picLocks noChangeAspect="1"/>
          </p:cNvPicPr>
          <p:nvPr/>
        </p:nvPicPr>
        <p:blipFill>
          <a:blip r:embed="rId8" cstate="print"/>
          <a:stretch>
            <a:fillRect/>
          </a:stretch>
        </p:blipFill>
        <p:spPr>
          <a:xfrm>
            <a:off x="2571736" y="3643314"/>
            <a:ext cx="1559772" cy="1559772"/>
          </a:xfrm>
          <a:prstGeom prst="rect">
            <a:avLst/>
          </a:prstGeom>
        </p:spPr>
      </p:pic>
      <p:pic>
        <p:nvPicPr>
          <p:cNvPr id="18" name="Picture 17" descr="cross.png"/>
          <p:cNvPicPr>
            <a:picLocks noChangeAspect="1"/>
          </p:cNvPicPr>
          <p:nvPr/>
        </p:nvPicPr>
        <p:blipFill>
          <a:blip r:embed="rId9" cstate="print"/>
          <a:stretch>
            <a:fillRect/>
          </a:stretch>
        </p:blipFill>
        <p:spPr>
          <a:xfrm>
            <a:off x="1071538" y="2928934"/>
            <a:ext cx="2257432" cy="2257432"/>
          </a:xfrm>
          <a:prstGeom prst="rect">
            <a:avLst/>
          </a:prstGeom>
        </p:spPr>
      </p:pic>
      <p:sp>
        <p:nvSpPr>
          <p:cNvPr id="20" name="Up Arrow 19"/>
          <p:cNvSpPr/>
          <p:nvPr/>
        </p:nvSpPr>
        <p:spPr>
          <a:xfrm rot="5400000">
            <a:off x="4714876" y="3286124"/>
            <a:ext cx="857256" cy="1428760"/>
          </a:xfrm>
          <a:prstGeom prst="upArrow">
            <a:avLst>
              <a:gd name="adj1" fmla="val 50000"/>
              <a:gd name="adj2" fmla="val 65700"/>
            </a:avLst>
          </a:prstGeom>
          <a:solidFill>
            <a:schemeClr val="accent3"/>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vc.png"/>
          <p:cNvPicPr>
            <a:picLocks noChangeAspect="1"/>
          </p:cNvPicPr>
          <p:nvPr/>
        </p:nvPicPr>
        <p:blipFill>
          <a:blip r:embed="rId7" cstate="print"/>
          <a:stretch>
            <a:fillRect/>
          </a:stretch>
        </p:blipFill>
        <p:spPr>
          <a:xfrm>
            <a:off x="6000760" y="2786058"/>
            <a:ext cx="2801957" cy="2292510"/>
          </a:xfrm>
          <a:prstGeom prst="rect">
            <a:avLst/>
          </a:prstGeom>
        </p:spPr>
      </p:pic>
      <p:sp>
        <p:nvSpPr>
          <p:cNvPr id="15" name="Rectangle 14"/>
          <p:cNvSpPr/>
          <p:nvPr/>
        </p:nvSpPr>
        <p:spPr>
          <a:xfrm>
            <a:off x="4191000" y="990600"/>
            <a:ext cx="4572000" cy="923330"/>
          </a:xfrm>
          <a:prstGeom prst="rect">
            <a:avLst/>
          </a:prstGeom>
        </p:spPr>
        <p:txBody>
          <a:bodyPr>
            <a:spAutoFit/>
          </a:bodyPr>
          <a:lstStyle/>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Monitoring</a:t>
            </a:r>
          </a:p>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System Training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4582240642.png"/>
          <p:cNvPicPr>
            <a:picLocks noChangeAspect="1"/>
          </p:cNvPicPr>
          <p:nvPr/>
        </p:nvPicPr>
        <p:blipFill>
          <a:blip r:embed="rId2" cstate="print"/>
          <a:stretch>
            <a:fillRect/>
          </a:stretch>
        </p:blipFill>
        <p:spPr>
          <a:xfrm>
            <a:off x="1571604" y="0"/>
            <a:ext cx="785794" cy="785794"/>
          </a:xfrm>
          <a:prstGeom prst="rect">
            <a:avLst/>
          </a:prstGeom>
        </p:spPr>
      </p:pic>
      <p:grpSp>
        <p:nvGrpSpPr>
          <p:cNvPr id="2" name="Group 10"/>
          <p:cNvGrpSpPr/>
          <p:nvPr/>
        </p:nvGrpSpPr>
        <p:grpSpPr>
          <a:xfrm>
            <a:off x="2428860" y="71414"/>
            <a:ext cx="5143536" cy="642942"/>
            <a:chOff x="2428860" y="71414"/>
            <a:chExt cx="5143536" cy="642942"/>
          </a:xfrm>
        </p:grpSpPr>
        <p:sp>
          <p:nvSpPr>
            <p:cNvPr id="5" name="Rectangle 4"/>
            <p:cNvSpPr/>
            <p:nvPr/>
          </p:nvSpPr>
          <p:spPr>
            <a:xfrm>
              <a:off x="2428860" y="181253"/>
              <a:ext cx="5143536" cy="461665"/>
            </a:xfrm>
            <a:prstGeom prst="rect">
              <a:avLst/>
            </a:prstGeom>
          </p:spPr>
          <p:txBody>
            <a:bodyPr wrap="square">
              <a:spAutoFit/>
            </a:bodyPr>
            <a:lstStyle/>
            <a:p>
              <a:r>
                <a:rPr lang="en-US" sz="2400" b="1" dirty="0" smtClean="0">
                  <a:solidFill>
                    <a:schemeClr val="bg1"/>
                  </a:solidFill>
                  <a:latin typeface="Arial Black" pitchFamily="34" charset="0"/>
                </a:rPr>
                <a:t>VIDEO CONFERENCING</a:t>
              </a:r>
              <a:endParaRPr lang="en-US" sz="2400" b="1" dirty="0">
                <a:solidFill>
                  <a:schemeClr val="bg1"/>
                </a:solidFill>
                <a:latin typeface="Arial Black" pitchFamily="34" charset="0"/>
              </a:endParaRPr>
            </a:p>
          </p:txBody>
        </p:sp>
        <p:pic>
          <p:nvPicPr>
            <p:cNvPr id="10" name="Picture 9" descr="vc.png"/>
            <p:cNvPicPr>
              <a:picLocks noChangeAspect="1"/>
            </p:cNvPicPr>
            <p:nvPr/>
          </p:nvPicPr>
          <p:blipFill>
            <a:blip r:embed="rId3" cstate="print"/>
            <a:stretch>
              <a:fillRect/>
            </a:stretch>
          </p:blipFill>
          <p:spPr>
            <a:xfrm>
              <a:off x="6572264" y="71414"/>
              <a:ext cx="785818" cy="642942"/>
            </a:xfrm>
            <a:prstGeom prst="rect">
              <a:avLst/>
            </a:prstGeom>
          </p:spPr>
        </p:pic>
      </p:grpSp>
      <p:pic>
        <p:nvPicPr>
          <p:cNvPr id="9" name="Picture 8" descr="pics.jpg"/>
          <p:cNvPicPr>
            <a:picLocks noChangeAspect="1"/>
          </p:cNvPicPr>
          <p:nvPr/>
        </p:nvPicPr>
        <p:blipFill>
          <a:blip r:embed="rId4" cstate="print"/>
          <a:srcRect l="63928" t="6977" r="1345" b="3721"/>
          <a:stretch>
            <a:fillRect/>
          </a:stretch>
        </p:blipFill>
        <p:spPr>
          <a:xfrm>
            <a:off x="5791200" y="857232"/>
            <a:ext cx="3352800" cy="6000768"/>
          </a:xfrm>
          <a:prstGeom prst="rect">
            <a:avLst/>
          </a:prstGeom>
        </p:spPr>
      </p:pic>
      <p:pic>
        <p:nvPicPr>
          <p:cNvPr id="1028" name="Picture 4" descr="C:\Users\acer\Desktop\mobile\imagesNVFHEI27.jpg"/>
          <p:cNvPicPr>
            <a:picLocks noChangeAspect="1" noChangeArrowheads="1"/>
          </p:cNvPicPr>
          <p:nvPr/>
        </p:nvPicPr>
        <p:blipFill>
          <a:blip r:embed="rId5" cstate="print"/>
          <a:srcRect/>
          <a:stretch>
            <a:fillRect/>
          </a:stretch>
        </p:blipFill>
        <p:spPr bwMode="auto">
          <a:xfrm>
            <a:off x="152400" y="1981200"/>
            <a:ext cx="5481194" cy="2819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gn="just">
              <a:lnSpc>
                <a:spcPct val="150000"/>
              </a:lnSpc>
            </a:pPr>
            <a:r>
              <a:rPr lang="en-US" sz="2400" dirty="0" smtClean="0"/>
              <a:t>Mediation and Legal Aid Monitoring System</a:t>
            </a:r>
          </a:p>
          <a:p>
            <a:pPr marL="457200" indent="-457200" algn="just">
              <a:lnSpc>
                <a:spcPct val="150000"/>
              </a:lnSpc>
            </a:pPr>
            <a:r>
              <a:rPr lang="en-US" sz="2400" dirty="0" smtClean="0"/>
              <a:t>Software to monitor Legal Aid has been developed so as to monitor the Legal Aid process which is available using Mobile Application interface.</a:t>
            </a:r>
          </a:p>
          <a:p>
            <a:pPr algn="just">
              <a:lnSpc>
                <a:spcPct val="150000"/>
              </a:lnSpc>
            </a:pPr>
            <a:r>
              <a:rPr lang="en-US" sz="2400" dirty="0" smtClean="0"/>
              <a:t> This specific software in conjunction with software video conferencing provides a new paradigm in the process of Mediation and Legal Aid.</a:t>
            </a:r>
          </a:p>
          <a:p>
            <a:pPr algn="just"/>
            <a:endParaRPr lang="en-US" sz="2400" dirty="0"/>
          </a:p>
        </p:txBody>
      </p:sp>
      <p:sp>
        <p:nvSpPr>
          <p:cNvPr id="2" name="Title 1"/>
          <p:cNvSpPr>
            <a:spLocks noGrp="1"/>
          </p:cNvSpPr>
          <p:nvPr>
            <p:ph type="title"/>
          </p:nvPr>
        </p:nvSpPr>
        <p:spPr>
          <a:xfrm>
            <a:off x="457200" y="152400"/>
            <a:ext cx="8229600" cy="1066800"/>
          </a:xfrm>
        </p:spPr>
        <p:txBody>
          <a:bodyPr>
            <a:noAutofit/>
          </a:bodyPr>
          <a:lstStyle/>
          <a:p>
            <a:pPr algn="ctr"/>
            <a:r>
              <a:rPr lang="en-US" sz="3200" dirty="0" smtClean="0">
                <a:solidFill>
                  <a:schemeClr val="bg1"/>
                </a:solidFill>
              </a:rPr>
              <a:t>USE OF VC FOR MEDIATION AND LEGAL AID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Group of Nodal officers to communicate tentative date and time for remand work or recording of evidence through video conferencing.</a:t>
            </a:r>
          </a:p>
          <a:p>
            <a:pPr>
              <a:buNone/>
            </a:pPr>
            <a:endParaRPr lang="en-US" dirty="0"/>
          </a:p>
        </p:txBody>
      </p:sp>
      <p:sp>
        <p:nvSpPr>
          <p:cNvPr id="2" name="Title 1"/>
          <p:cNvSpPr>
            <a:spLocks noGrp="1"/>
          </p:cNvSpPr>
          <p:nvPr>
            <p:ph type="title"/>
          </p:nvPr>
        </p:nvSpPr>
        <p:spPr/>
        <p:txBody>
          <a:bodyPr anchor="ctr">
            <a:normAutofit/>
          </a:bodyPr>
          <a:lstStyle/>
          <a:p>
            <a:pPr algn="ctr"/>
            <a:r>
              <a:rPr sz="2400" dirty="0" smtClean="0">
                <a:solidFill>
                  <a:schemeClr val="bg1"/>
                </a:solidFill>
              </a:rPr>
              <a:t>Use of Audio / Video Training Material on WhatsApp</a:t>
            </a:r>
            <a:endParaRPr lang="en-US" sz="2400" dirty="0" smtClean="0">
              <a:solidFill>
                <a:schemeClr val="bg1"/>
              </a:solidFill>
            </a:endParaRPr>
          </a:p>
        </p:txBody>
      </p:sp>
      <p:pic>
        <p:nvPicPr>
          <p:cNvPr id="4" name="Picture 3" descr="unnamed.png"/>
          <p:cNvPicPr>
            <a:picLocks noChangeAspect="1"/>
          </p:cNvPicPr>
          <p:nvPr/>
        </p:nvPicPr>
        <p:blipFill>
          <a:blip r:embed="rId2" cstate="print"/>
          <a:stretch>
            <a:fillRect/>
          </a:stretch>
        </p:blipFill>
        <p:spPr>
          <a:xfrm>
            <a:off x="381000" y="304800"/>
            <a:ext cx="914400" cy="914400"/>
          </a:xfrm>
          <a:prstGeom prst="rect">
            <a:avLst/>
          </a:prstGeom>
        </p:spPr>
      </p:pic>
      <p:pic>
        <p:nvPicPr>
          <p:cNvPr id="5" name="Picture 4" descr="email-logo.jpg"/>
          <p:cNvPicPr>
            <a:picLocks noChangeAspect="1"/>
          </p:cNvPicPr>
          <p:nvPr/>
        </p:nvPicPr>
        <p:blipFill>
          <a:blip r:embed="rId3" cstate="print"/>
          <a:stretch>
            <a:fillRect/>
          </a:stretch>
        </p:blipFill>
        <p:spPr>
          <a:xfrm>
            <a:off x="7772400" y="381000"/>
            <a:ext cx="989215" cy="889462"/>
          </a:xfrm>
          <a:prstGeom prst="rect">
            <a:avLst/>
          </a:prstGeom>
          <a:noFill/>
          <a:ln>
            <a:noFill/>
          </a:ln>
        </p:spPr>
      </p:pic>
      <p:sp>
        <p:nvSpPr>
          <p:cNvPr id="6" name="Title 1"/>
          <p:cNvSpPr txBox="1">
            <a:spLocks/>
          </p:cNvSpPr>
          <p:nvPr/>
        </p:nvSpPr>
        <p:spPr>
          <a:xfrm>
            <a:off x="609600" y="3429000"/>
            <a:ext cx="8229600" cy="914400"/>
          </a:xfrm>
          <a:prstGeom prst="rect">
            <a:avLst/>
          </a:prstGeom>
        </p:spPr>
        <p:txBody>
          <a:bodyPr vert="horz" lIns="91440" tIns="45720" rIns="91440" bIns="45720" rtlCol="0" anchor="ctr">
            <a:normAutofit fontScale="30000" lnSpcReduction="20000"/>
          </a:bodyPr>
          <a:lstStyle/>
          <a:p>
            <a:pPr algn="ctr">
              <a:spcBef>
                <a:spcPct val="0"/>
              </a:spcBef>
            </a:pPr>
            <a:r>
              <a:rPr lang="en-US" sz="12000" b="1" dirty="0" smtClean="0"/>
              <a:t>SMS &amp; Mobile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381000" y="4648200"/>
            <a:ext cx="8229600" cy="990600"/>
          </a:xfrm>
          <a:prstGeom prst="rect">
            <a:avLst/>
          </a:prstGeom>
        </p:spPr>
        <p:txBody>
          <a:bodyPr vert="horz" lIns="91440" tIns="45720" rIns="91440" bIns="45720" rtlCol="0">
            <a:normAutofit/>
          </a:bodyPr>
          <a:lstStyle/>
          <a:p>
            <a:pPr marL="342900" lvl="0" indent="-342900" algn="ctr">
              <a:spcBef>
                <a:spcPct val="20000"/>
              </a:spcBef>
            </a:pPr>
            <a:r>
              <a:rPr lang="en-US" sz="3200" dirty="0" smtClean="0"/>
              <a:t>To notify last minutes changes.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icon_image.png"/>
          <p:cNvPicPr>
            <a:picLocks noChangeAspect="1"/>
          </p:cNvPicPr>
          <p:nvPr/>
        </p:nvPicPr>
        <p:blipFill>
          <a:blip r:embed="rId4" cstate="print"/>
          <a:stretch>
            <a:fillRect/>
          </a:stretch>
        </p:blipFill>
        <p:spPr>
          <a:xfrm>
            <a:off x="1524000" y="3124200"/>
            <a:ext cx="1235021" cy="9525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bg1"/>
                </a:solidFill>
              </a:rPr>
              <a:t>3. SECURITY : REMOTE VIDEO SURVEILLANCE</a:t>
            </a:r>
            <a:br>
              <a:rPr lang="en-US" sz="2400" dirty="0" smtClean="0">
                <a:solidFill>
                  <a:schemeClr val="bg1"/>
                </a:solidFill>
              </a:rPr>
            </a:br>
            <a:endParaRPr lang="en-US" sz="2400" dirty="0" smtClean="0">
              <a:solidFill>
                <a:schemeClr val="bg1"/>
              </a:solidFill>
            </a:endParaRPr>
          </a:p>
        </p:txBody>
      </p:sp>
      <p:pic>
        <p:nvPicPr>
          <p:cNvPr id="5" name="Picture 3" descr="C:\Users\jatin\Desktop\mobile ppt\remote-video.jpg"/>
          <p:cNvPicPr>
            <a:picLocks noGrp="1" noChangeAspect="1" noChangeArrowheads="1"/>
          </p:cNvPicPr>
          <p:nvPr>
            <p:ph idx="1"/>
          </p:nvPr>
        </p:nvPicPr>
        <p:blipFill>
          <a:blip r:embed="rId2" cstate="print"/>
          <a:srcRect/>
          <a:stretch>
            <a:fillRect/>
          </a:stretch>
        </p:blipFill>
        <p:spPr bwMode="auto">
          <a:xfrm>
            <a:off x="609600" y="1295400"/>
            <a:ext cx="8077200" cy="50292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sz="2400" smtClean="0">
                <a:solidFill>
                  <a:schemeClr val="bg1"/>
                </a:solidFill>
              </a:rPr>
              <a:t>MONITERING</a:t>
            </a:r>
            <a:r>
              <a:rPr lang="en-US" sz="2400" dirty="0" smtClean="0">
                <a:solidFill>
                  <a:schemeClr val="bg1"/>
                </a:solidFill>
              </a:rPr>
              <a:t> ATTENDANCE THROUGH BIOMETRIC  SYSTEM SYNCRONISED WITH MOBILE</a:t>
            </a:r>
          </a:p>
        </p:txBody>
      </p:sp>
      <p:sp>
        <p:nvSpPr>
          <p:cNvPr id="4" name="Content Placeholder 3"/>
          <p:cNvSpPr>
            <a:spLocks noGrp="1"/>
          </p:cNvSpPr>
          <p:nvPr>
            <p:ph idx="1"/>
          </p:nvPr>
        </p:nvSpPr>
        <p:spPr/>
        <p:txBody>
          <a:bodyPr/>
          <a:lstStyle/>
          <a:p>
            <a:endParaRPr lang="en-US"/>
          </a:p>
        </p:txBody>
      </p:sp>
      <p:pic>
        <p:nvPicPr>
          <p:cNvPr id="5" name="Picture 2" descr="C:\Users\jatin\Desktop\mobile ppt\cloud-attendance-system-250x250.jpg"/>
          <p:cNvPicPr>
            <a:picLocks noChangeAspect="1" noChangeArrowheads="1"/>
          </p:cNvPicPr>
          <p:nvPr/>
        </p:nvPicPr>
        <p:blipFill>
          <a:blip r:embed="rId2" cstate="print"/>
          <a:srcRect/>
          <a:stretch>
            <a:fillRect/>
          </a:stretch>
        </p:blipFill>
        <p:spPr bwMode="auto">
          <a:xfrm>
            <a:off x="457200" y="1447799"/>
            <a:ext cx="8305800" cy="49391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4876800"/>
          </a:xfrm>
        </p:spPr>
        <p:txBody>
          <a:bodyPr>
            <a:normAutofit fontScale="90000"/>
          </a:bodyPr>
          <a:lstStyle/>
          <a:p>
            <a:pPr algn="ctr"/>
            <a:r>
              <a:rPr lang="en-US" sz="4900" spc="300" dirty="0" smtClean="0">
                <a:solidFill>
                  <a:schemeClr val="tx2">
                    <a:lumMod val="75000"/>
                  </a:schemeClr>
                </a:solidFill>
              </a:rPr>
              <a:t>ENABLING ADVOCATES</a:t>
            </a:r>
            <a:br>
              <a:rPr lang="en-US" sz="4900" spc="300" dirty="0" smtClean="0">
                <a:solidFill>
                  <a:schemeClr val="tx2">
                    <a:lumMod val="75000"/>
                  </a:schemeClr>
                </a:solidFill>
              </a:rPr>
            </a:br>
            <a:r>
              <a:rPr lang="en-US" sz="2800" dirty="0" smtClean="0">
                <a:solidFill>
                  <a:schemeClr val="bg1"/>
                </a:solidFill>
              </a:rPr>
              <a:t/>
            </a:r>
            <a:br>
              <a:rPr lang="en-US" sz="2800" dirty="0" smtClean="0">
                <a:solidFill>
                  <a:schemeClr val="bg1"/>
                </a:solidFill>
              </a:rPr>
            </a:br>
            <a:r>
              <a:rPr sz="4000" spc="300" dirty="0" smtClean="0">
                <a:solidFill>
                  <a:schemeClr val="bg1"/>
                </a:solidFill>
              </a:rPr>
              <a:t>Advocates being part of Justice Delivery System needs to be empowered with information for better Assistance to the Court</a:t>
            </a:r>
            <a:br>
              <a:rPr sz="4000" spc="300" dirty="0" smtClean="0">
                <a:solidFill>
                  <a:schemeClr val="bg1"/>
                </a:solidFill>
              </a:rPr>
            </a:br>
            <a:endParaRPr lang="en-US" sz="4000" spc="3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normAutofit/>
          </a:bodyPr>
          <a:lstStyle/>
          <a:p>
            <a:pPr algn="just">
              <a:lnSpc>
                <a:spcPct val="150000"/>
              </a:lnSpc>
            </a:pPr>
            <a:r>
              <a:rPr lang="en-US" dirty="0"/>
              <a:t>GPS </a:t>
            </a:r>
            <a:r>
              <a:rPr lang="en-US" dirty="0" smtClean="0"/>
              <a:t> </a:t>
            </a:r>
            <a:r>
              <a:rPr lang="en-US" dirty="0"/>
              <a:t>tracking has become a </a:t>
            </a:r>
            <a:r>
              <a:rPr lang="en-US" dirty="0" smtClean="0"/>
              <a:t>popular. Process Service can be tracked by using combination of GPS, </a:t>
            </a:r>
            <a:r>
              <a:rPr lang="en-US" dirty="0" err="1" smtClean="0"/>
              <a:t>biomatric</a:t>
            </a:r>
            <a:r>
              <a:rPr lang="en-US" dirty="0" smtClean="0"/>
              <a:t> and camera tech.</a:t>
            </a:r>
          </a:p>
          <a:p>
            <a:pPr algn="just">
              <a:buNone/>
            </a:pPr>
            <a:endParaRPr lang="en-US" dirty="0"/>
          </a:p>
          <a:p>
            <a:pPr algn="just">
              <a:buNone/>
            </a:pPr>
            <a:r>
              <a:rPr lang="en-US" dirty="0" smtClean="0"/>
              <a:t/>
            </a:r>
            <a:br>
              <a:rPr lang="en-US" dirty="0" smtClean="0"/>
            </a:br>
            <a:endParaRPr lang="en-US" dirty="0" smtClean="0"/>
          </a:p>
        </p:txBody>
      </p:sp>
      <p:sp>
        <p:nvSpPr>
          <p:cNvPr id="2" name="Title 1"/>
          <p:cNvSpPr>
            <a:spLocks noGrp="1"/>
          </p:cNvSpPr>
          <p:nvPr>
            <p:ph type="title"/>
          </p:nvPr>
        </p:nvSpPr>
        <p:spPr/>
        <p:txBody>
          <a:bodyPr anchor="ctr">
            <a:normAutofit/>
          </a:bodyPr>
          <a:lstStyle/>
          <a:p>
            <a:pPr algn="ctr"/>
            <a:r>
              <a:rPr lang="en-US" sz="2400" dirty="0" smtClean="0">
                <a:solidFill>
                  <a:schemeClr val="bg1"/>
                </a:solidFill>
              </a:rPr>
              <a:t> PROCESS SERVING THROUGH USE OF GPS</a:t>
            </a:r>
          </a:p>
        </p:txBody>
      </p:sp>
      <p:pic>
        <p:nvPicPr>
          <p:cNvPr id="1026" name="Picture 2"/>
          <p:cNvPicPr>
            <a:picLocks noChangeAspect="1" noChangeArrowheads="1"/>
          </p:cNvPicPr>
          <p:nvPr/>
        </p:nvPicPr>
        <p:blipFill>
          <a:blip r:embed="rId2" cstate="print"/>
          <a:srcRect/>
          <a:stretch>
            <a:fillRect/>
          </a:stretch>
        </p:blipFill>
        <p:spPr bwMode="auto">
          <a:xfrm>
            <a:off x="1905000" y="3352800"/>
            <a:ext cx="6019799" cy="3223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Autofit/>
          </a:bodyPr>
          <a:lstStyle/>
          <a:p>
            <a:pPr algn="just">
              <a:lnSpc>
                <a:spcPct val="120000"/>
              </a:lnSpc>
            </a:pPr>
            <a:r>
              <a:rPr lang="en-US" sz="2400" b="1" dirty="0"/>
              <a:t>e-Stamping</a:t>
            </a:r>
            <a:r>
              <a:rPr lang="en-US" sz="2400" dirty="0"/>
              <a:t> </a:t>
            </a:r>
            <a:r>
              <a:rPr lang="en-US" sz="2400" dirty="0" smtClean="0"/>
              <a:t>is secured </a:t>
            </a:r>
            <a:r>
              <a:rPr lang="en-US" sz="2400" dirty="0"/>
              <a:t>way of paying </a:t>
            </a:r>
            <a:r>
              <a:rPr lang="en-US" sz="2400" dirty="0" smtClean="0"/>
              <a:t>stamp </a:t>
            </a:r>
            <a:r>
              <a:rPr lang="en-US" sz="2400" dirty="0"/>
              <a:t>duty </a:t>
            </a:r>
            <a:r>
              <a:rPr lang="en-US" sz="2400" dirty="0" smtClean="0"/>
              <a:t>through online process. Same is Tamper Proof, can be verified online 24 x 7, has Unique Identification Number and saves money as exact Court Fee can be affixed without going for a particular denomination.</a:t>
            </a:r>
          </a:p>
          <a:p>
            <a:pPr algn="just">
              <a:lnSpc>
                <a:spcPct val="120000"/>
              </a:lnSpc>
            </a:pPr>
            <a:r>
              <a:rPr lang="en-US" sz="2400" dirty="0" smtClean="0"/>
              <a:t>The </a:t>
            </a:r>
            <a:r>
              <a:rPr lang="en-US" sz="2400" dirty="0"/>
              <a:t>prevailing system of physical stamp paper/franking </a:t>
            </a:r>
            <a:r>
              <a:rPr lang="en-US" sz="2400" dirty="0" smtClean="0"/>
              <a:t>can be replaced </a:t>
            </a:r>
            <a:r>
              <a:rPr lang="en-US" sz="2400" dirty="0"/>
              <a:t>by E-stamping system. </a:t>
            </a:r>
            <a:endParaRPr lang="en-US" sz="2400" dirty="0" smtClean="0"/>
          </a:p>
          <a:p>
            <a:pPr algn="just">
              <a:lnSpc>
                <a:spcPct val="120000"/>
              </a:lnSpc>
            </a:pPr>
            <a:r>
              <a:rPr lang="en-US" sz="2400" dirty="0" smtClean="0">
                <a:hlinkClick r:id="rId2" tooltip="Stock Holding Corporation of India Limited"/>
              </a:rPr>
              <a:t>Stock Holding Corporation of India Limited</a:t>
            </a:r>
            <a:r>
              <a:rPr lang="en-US" sz="2400" dirty="0" smtClean="0"/>
              <a:t> SHCIL is providing complete solution for affixing e-stamps.</a:t>
            </a:r>
          </a:p>
          <a:p>
            <a:pPr algn="just">
              <a:lnSpc>
                <a:spcPct val="120000"/>
              </a:lnSpc>
            </a:pPr>
            <a:r>
              <a:rPr lang="en-US" sz="2400" dirty="0" smtClean="0"/>
              <a:t>E-Stamp can be purchased  online &amp; it can be added to soft as well as hard copy of petition.</a:t>
            </a:r>
          </a:p>
          <a:p>
            <a:pPr algn="just">
              <a:lnSpc>
                <a:spcPct val="120000"/>
              </a:lnSpc>
            </a:pPr>
            <a:r>
              <a:rPr lang="en-US" sz="2400" dirty="0" smtClean="0"/>
              <a:t>Availability of Stamp Duty would be 24 x 7.</a:t>
            </a:r>
          </a:p>
          <a:p>
            <a:pPr algn="just">
              <a:lnSpc>
                <a:spcPct val="120000"/>
              </a:lnSpc>
            </a:pPr>
            <a:endParaRPr lang="en-US" sz="2400" dirty="0" smtClean="0"/>
          </a:p>
          <a:p>
            <a:pPr algn="just">
              <a:lnSpc>
                <a:spcPct val="120000"/>
              </a:lnSpc>
            </a:pPr>
            <a:endParaRPr lang="en-US" sz="2400" dirty="0"/>
          </a:p>
        </p:txBody>
      </p:sp>
      <p:sp>
        <p:nvSpPr>
          <p:cNvPr id="2" name="Title 1"/>
          <p:cNvSpPr>
            <a:spLocks noGrp="1"/>
          </p:cNvSpPr>
          <p:nvPr>
            <p:ph type="title"/>
          </p:nvPr>
        </p:nvSpPr>
        <p:spPr>
          <a:xfrm>
            <a:off x="457200" y="304800"/>
            <a:ext cx="8229600" cy="533400"/>
          </a:xfrm>
        </p:spPr>
        <p:txBody>
          <a:bodyPr>
            <a:noAutofit/>
          </a:bodyPr>
          <a:lstStyle/>
          <a:p>
            <a:pPr algn="ctr"/>
            <a:r>
              <a:rPr sz="3200" smtClean="0">
                <a:solidFill>
                  <a:schemeClr val="bg1"/>
                </a:solidFill>
              </a:rPr>
              <a:t>e</a:t>
            </a:r>
            <a:r>
              <a:rPr lang="en-US" sz="3200" dirty="0" smtClean="0">
                <a:solidFill>
                  <a:schemeClr val="bg1"/>
                </a:solidFill>
              </a:rPr>
              <a:t>-STAMPING</a:t>
            </a:r>
          </a:p>
        </p:txBody>
      </p:sp>
    </p:spTree>
    <p:extLst>
      <p:ext uri="{BB962C8B-B14F-4D97-AF65-F5344CB8AC3E}">
        <p14:creationId xmlns:p14="http://schemas.microsoft.com/office/powerpoint/2010/main" val="3131771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Users\jatin\Desktop\mobile ppt\e-stamp-sample.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58585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mobile\estamp-verify.png"/>
          <p:cNvPicPr>
            <a:picLocks noGrp="1" noChangeAspect="1" noChangeArrowheads="1"/>
          </p:cNvPicPr>
          <p:nvPr>
            <p:ph idx="1"/>
          </p:nvPr>
        </p:nvPicPr>
        <p:blipFill>
          <a:blip r:embed="rId2" cstate="print"/>
          <a:srcRect/>
          <a:stretch>
            <a:fillRect/>
          </a:stretch>
        </p:blipFill>
        <p:spPr bwMode="auto">
          <a:xfrm>
            <a:off x="457200" y="457200"/>
            <a:ext cx="8229600" cy="6019800"/>
          </a:xfrm>
          <a:prstGeom prst="rect">
            <a:avLst/>
          </a:prstGeom>
          <a:noFill/>
        </p:spPr>
      </p:pic>
    </p:spTree>
    <p:extLst>
      <p:ext uri="{BB962C8B-B14F-4D97-AF65-F5344CB8AC3E}">
        <p14:creationId xmlns:p14="http://schemas.microsoft.com/office/powerpoint/2010/main" val="3379365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fontScale="92500"/>
          </a:bodyPr>
          <a:lstStyle/>
          <a:p>
            <a:pPr algn="just">
              <a:lnSpc>
                <a:spcPct val="150000"/>
              </a:lnSpc>
            </a:pPr>
            <a:r>
              <a:rPr lang="en-US" sz="2800" dirty="0" smtClean="0"/>
              <a:t>Convenience to Public.</a:t>
            </a:r>
          </a:p>
          <a:p>
            <a:pPr algn="just">
              <a:lnSpc>
                <a:spcPct val="150000"/>
              </a:lnSpc>
            </a:pPr>
            <a:r>
              <a:rPr lang="en-US" sz="2800" dirty="0" smtClean="0"/>
              <a:t>Payment of fine can be made online through mobile.</a:t>
            </a:r>
          </a:p>
          <a:p>
            <a:pPr algn="just">
              <a:lnSpc>
                <a:spcPct val="150000"/>
              </a:lnSpc>
            </a:pPr>
            <a:r>
              <a:rPr lang="en-US" sz="2800" dirty="0" smtClean="0"/>
              <a:t>Reduces footfall in courts.</a:t>
            </a:r>
          </a:p>
          <a:p>
            <a:pPr algn="just">
              <a:lnSpc>
                <a:spcPct val="150000"/>
              </a:lnSpc>
            </a:pPr>
            <a:r>
              <a:rPr lang="en-US" sz="2800" dirty="0" smtClean="0"/>
              <a:t>Reduces burden on judicial officers / officials.</a:t>
            </a:r>
          </a:p>
          <a:p>
            <a:pPr algn="just">
              <a:lnSpc>
                <a:spcPct val="150000"/>
              </a:lnSpc>
            </a:pPr>
            <a:r>
              <a:rPr lang="en-US" sz="2800" dirty="0" smtClean="0"/>
              <a:t>Brings transparency</a:t>
            </a:r>
          </a:p>
          <a:p>
            <a:pPr algn="just">
              <a:lnSpc>
                <a:spcPct val="150000"/>
              </a:lnSpc>
            </a:pPr>
            <a:r>
              <a:rPr lang="en-US" sz="2800" dirty="0" smtClean="0"/>
              <a:t>Increases fine payment and compliance.</a:t>
            </a:r>
          </a:p>
          <a:p>
            <a:pPr algn="just">
              <a:lnSpc>
                <a:spcPct val="150000"/>
              </a:lnSpc>
              <a:buNone/>
            </a:pPr>
            <a:endParaRPr lang="en-US" sz="2000" dirty="0"/>
          </a:p>
        </p:txBody>
      </p:sp>
      <p:sp>
        <p:nvSpPr>
          <p:cNvPr id="2" name="Title 1"/>
          <p:cNvSpPr>
            <a:spLocks noGrp="1"/>
          </p:cNvSpPr>
          <p:nvPr>
            <p:ph type="title"/>
          </p:nvPr>
        </p:nvSpPr>
        <p:spPr>
          <a:xfrm>
            <a:off x="228600" y="152400"/>
            <a:ext cx="8610600" cy="1219200"/>
          </a:xfrm>
        </p:spPr>
        <p:txBody>
          <a:bodyPr>
            <a:normAutofit/>
          </a:bodyPr>
          <a:lstStyle/>
          <a:p>
            <a:pPr algn="ctr"/>
            <a:r>
              <a:rPr lang="en-US" sz="3800" dirty="0" smtClean="0">
                <a:solidFill>
                  <a:schemeClr val="bg1"/>
                </a:solidFill>
              </a:rPr>
              <a:t>ONLINE TRAFFIC CHALLAN PAYMENT</a:t>
            </a:r>
          </a:p>
        </p:txBody>
      </p:sp>
    </p:spTree>
    <p:extLst>
      <p:ext uri="{BB962C8B-B14F-4D97-AF65-F5344CB8AC3E}">
        <p14:creationId xmlns:p14="http://schemas.microsoft.com/office/powerpoint/2010/main" val="3967072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838200"/>
            <a:ext cx="8382000" cy="5410200"/>
          </a:xfrm>
          <a:prstGeom prst="rect">
            <a:avLst/>
          </a:prstGeom>
          <a:noFill/>
          <a:ln w="9525">
            <a:noFill/>
            <a:miter lim="800000"/>
            <a:headEnd/>
            <a:tailEnd/>
          </a:ln>
          <a:effectLst/>
        </p:spPr>
      </p:pic>
      <p:sp>
        <p:nvSpPr>
          <p:cNvPr id="5" name="TextBox 4"/>
          <p:cNvSpPr txBox="1"/>
          <p:nvPr/>
        </p:nvSpPr>
        <p:spPr>
          <a:xfrm>
            <a:off x="990600" y="304800"/>
            <a:ext cx="7086600" cy="369332"/>
          </a:xfrm>
          <a:prstGeom prst="rect">
            <a:avLst/>
          </a:prstGeom>
          <a:noFill/>
        </p:spPr>
        <p:txBody>
          <a:bodyPr wrap="square" rtlCol="0">
            <a:spAutoFit/>
          </a:bodyPr>
          <a:lstStyle/>
          <a:p>
            <a:pPr algn="ctr"/>
            <a:r>
              <a:rPr lang="en-US" dirty="0" smtClean="0">
                <a:solidFill>
                  <a:prstClr val="black"/>
                </a:solidFill>
              </a:rPr>
              <a:t>PUBLIC INTERFACE</a:t>
            </a:r>
            <a:endParaRPr lang="en-US" dirty="0">
              <a:solidFill>
                <a:prstClr val="black"/>
              </a:solidFill>
            </a:endParaRPr>
          </a:p>
        </p:txBody>
      </p:sp>
    </p:spTree>
    <p:extLst>
      <p:ext uri="{BB962C8B-B14F-4D97-AF65-F5344CB8AC3E}">
        <p14:creationId xmlns:p14="http://schemas.microsoft.com/office/powerpoint/2010/main" val="264703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1" y="685801"/>
            <a:ext cx="8229600" cy="1077218"/>
          </a:xfrm>
          <a:prstGeom prst="rect">
            <a:avLst/>
          </a:prstGeom>
          <a:noFill/>
        </p:spPr>
        <p:txBody>
          <a:bodyPr wrap="square" rtlCol="0">
            <a:spAutoFit/>
          </a:bodyPr>
          <a:lstStyle/>
          <a:p>
            <a:pPr algn="ctr"/>
            <a:r>
              <a:rPr lang="en-US" sz="1600" b="1" dirty="0" smtClean="0">
                <a:solidFill>
                  <a:prstClr val="black"/>
                </a:solidFill>
              </a:rPr>
              <a:t>CHALLAN CAN BE FETCH USING ANY OF ABOVE FIELDS I.E  REGISTRATION NO., MOBILE NO., VEHICLE NO., E-MAIL ADDRESS AND ADHAAR NUMBER .</a:t>
            </a:r>
          </a:p>
          <a:p>
            <a:pPr algn="ctr"/>
            <a:endParaRPr lang="en-US" sz="1600" dirty="0" smtClean="0">
              <a:solidFill>
                <a:prstClr val="black"/>
              </a:solidFill>
            </a:endParaRPr>
          </a:p>
          <a:p>
            <a:pPr algn="ctr"/>
            <a:r>
              <a:rPr lang="en-US" sz="1600" dirty="0" smtClean="0">
                <a:solidFill>
                  <a:prstClr val="black"/>
                </a:solidFill>
              </a:rPr>
              <a:t>SUPPOSE IF WE ENTER MOBILE NUMBER. SCREEN SHOWS AS BELOW</a:t>
            </a:r>
            <a:endParaRPr lang="en-US" sz="1600" dirty="0">
              <a:solidFill>
                <a:prstClr val="black"/>
              </a:solidFill>
            </a:endParaRPr>
          </a:p>
        </p:txBody>
      </p:sp>
      <p:pic>
        <p:nvPicPr>
          <p:cNvPr id="2050" name="Picture 2"/>
          <p:cNvPicPr>
            <a:picLocks noChangeAspect="1" noChangeArrowheads="1"/>
          </p:cNvPicPr>
          <p:nvPr/>
        </p:nvPicPr>
        <p:blipFill>
          <a:blip r:embed="rId2" cstate="print"/>
          <a:srcRect/>
          <a:stretch>
            <a:fillRect/>
          </a:stretch>
        </p:blipFill>
        <p:spPr bwMode="auto">
          <a:xfrm>
            <a:off x="304800" y="1371600"/>
            <a:ext cx="8839200" cy="5105400"/>
          </a:xfrm>
          <a:prstGeom prst="rect">
            <a:avLst/>
          </a:prstGeom>
          <a:noFill/>
          <a:ln w="9525">
            <a:noFill/>
            <a:miter lim="800000"/>
            <a:headEnd/>
            <a:tailEnd/>
          </a:ln>
          <a:effectLst/>
        </p:spPr>
      </p:pic>
    </p:spTree>
    <p:extLst>
      <p:ext uri="{BB962C8B-B14F-4D97-AF65-F5344CB8AC3E}">
        <p14:creationId xmlns:p14="http://schemas.microsoft.com/office/powerpoint/2010/main" val="294476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lgn="ctr"/>
            <a:r>
              <a:rPr lang="en-US" dirty="0" smtClean="0">
                <a:solidFill>
                  <a:srgbClr val="FFFF00"/>
                </a:solidFill>
              </a:rPr>
              <a:t>THANK YOU</a:t>
            </a:r>
            <a:endParaRPr lang="en-US" dirty="0">
              <a:solidFill>
                <a:srgbClr val="FFFF00"/>
              </a:solidFill>
            </a:endParaRPr>
          </a:p>
        </p:txBody>
      </p:sp>
    </p:spTree>
    <p:extLst>
      <p:ext uri="{BB962C8B-B14F-4D97-AF65-F5344CB8AC3E}">
        <p14:creationId xmlns:p14="http://schemas.microsoft.com/office/powerpoint/2010/main" val="4080614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324600"/>
          </a:xfrm>
        </p:spPr>
        <p:txBody>
          <a:bodyPr>
            <a:noAutofit/>
          </a:bodyPr>
          <a:lstStyle/>
          <a:p>
            <a:pPr algn="just">
              <a:buFont typeface="+mj-lt"/>
              <a:buAutoNum type="arabicPeriod"/>
            </a:pPr>
            <a:r>
              <a:rPr lang="en-US" sz="1800" dirty="0" smtClean="0"/>
              <a:t>e-Diary : Cause List &amp; Case Management. </a:t>
            </a:r>
          </a:p>
          <a:p>
            <a:pPr algn="just">
              <a:buFont typeface="+mj-lt"/>
              <a:buAutoNum type="arabicPeriod"/>
            </a:pPr>
            <a:r>
              <a:rPr lang="en-US" sz="1800" dirty="0" smtClean="0"/>
              <a:t>e-Filing</a:t>
            </a:r>
          </a:p>
          <a:p>
            <a:pPr algn="just">
              <a:buFont typeface="+mj-lt"/>
              <a:buAutoNum type="arabicPeriod"/>
            </a:pPr>
            <a:r>
              <a:rPr lang="en-US" sz="1800" dirty="0" smtClean="0"/>
              <a:t>Online  Availability of Scanned Paperbooks</a:t>
            </a:r>
          </a:p>
          <a:p>
            <a:pPr lvl="1" algn="just">
              <a:buFont typeface="+mj-lt"/>
              <a:buAutoNum type="arabicPeriod"/>
            </a:pPr>
            <a:r>
              <a:rPr lang="en-US" sz="1600" dirty="0" smtClean="0"/>
              <a:t>Availability of Online Paperbook to office of Advocate General, Counsel for Union of India and to other Government Departments.</a:t>
            </a:r>
          </a:p>
          <a:p>
            <a:pPr algn="just">
              <a:buFont typeface="+mj-lt"/>
              <a:buAutoNum type="arabicPeriod"/>
            </a:pPr>
            <a:r>
              <a:rPr lang="en-US" sz="1800" dirty="0" smtClean="0"/>
              <a:t>Electronic Memo of Appearance </a:t>
            </a:r>
          </a:p>
          <a:p>
            <a:pPr algn="just">
              <a:buFont typeface="+mj-lt"/>
              <a:buAutoNum type="arabicPeriod"/>
            </a:pPr>
            <a:r>
              <a:rPr lang="en-US" sz="1800" dirty="0" smtClean="0"/>
              <a:t>e-Stamping</a:t>
            </a:r>
          </a:p>
          <a:p>
            <a:pPr algn="just">
              <a:buFont typeface="+mj-lt"/>
              <a:buAutoNum type="arabicPeriod"/>
            </a:pPr>
            <a:r>
              <a:rPr lang="en-US" sz="1800" dirty="0" smtClean="0"/>
              <a:t>e-Inspection</a:t>
            </a:r>
          </a:p>
          <a:p>
            <a:pPr algn="just">
              <a:buFont typeface="+mj-lt"/>
              <a:buAutoNum type="arabicPeriod"/>
            </a:pPr>
            <a:r>
              <a:rPr lang="en-US" sz="1800" dirty="0" smtClean="0"/>
              <a:t>SMS Services informing Filing Status , Case Status, Disposal Status, Inspection Application Status and Certified Copy Status.</a:t>
            </a:r>
          </a:p>
          <a:p>
            <a:pPr lvl="1" algn="just">
              <a:buFont typeface="+mj-lt"/>
              <a:buAutoNum type="arabicPeriod"/>
            </a:pPr>
            <a:r>
              <a:rPr lang="en-US" sz="1600" dirty="0" smtClean="0"/>
              <a:t>SMS Pull and Push Services</a:t>
            </a:r>
          </a:p>
          <a:p>
            <a:pPr lvl="1" algn="just">
              <a:buFont typeface="+mj-lt"/>
              <a:buAutoNum type="arabicPeriod"/>
            </a:pPr>
            <a:r>
              <a:rPr lang="en-US" sz="1600" dirty="0" smtClean="0"/>
              <a:t>IVRS System</a:t>
            </a:r>
          </a:p>
          <a:p>
            <a:pPr algn="just">
              <a:buFont typeface="+mj-lt"/>
              <a:buAutoNum type="arabicPeriod"/>
            </a:pPr>
            <a:r>
              <a:rPr lang="en-US" sz="1800" dirty="0" smtClean="0"/>
              <a:t>Online Current Case Status</a:t>
            </a:r>
          </a:p>
          <a:p>
            <a:pPr algn="just">
              <a:buFont typeface="+mj-lt"/>
              <a:buAutoNum type="arabicPeriod"/>
            </a:pPr>
            <a:r>
              <a:rPr lang="en-US" sz="1800" dirty="0" smtClean="0"/>
              <a:t>Case Search</a:t>
            </a:r>
          </a:p>
          <a:p>
            <a:pPr algn="just">
              <a:buFont typeface="+mj-lt"/>
              <a:buAutoNum type="arabicPeriod"/>
            </a:pPr>
            <a:r>
              <a:rPr lang="en-US" sz="1800" dirty="0" smtClean="0"/>
              <a:t>Caveat Search</a:t>
            </a:r>
          </a:p>
          <a:p>
            <a:pPr algn="just">
              <a:buFont typeface="+mj-lt"/>
              <a:buAutoNum type="arabicPeriod"/>
            </a:pPr>
            <a:r>
              <a:rPr lang="en-US" sz="1800" dirty="0" smtClean="0"/>
              <a:t>Availability of  Indian Law Reports Online.</a:t>
            </a:r>
          </a:p>
          <a:p>
            <a:pPr algn="just">
              <a:buFont typeface="+mj-lt"/>
              <a:buAutoNum type="arabicPeriod"/>
            </a:pPr>
            <a:r>
              <a:rPr lang="en-US" sz="1800" dirty="0" smtClean="0"/>
              <a:t>Navigation Application for Locating Court Complexes</a:t>
            </a:r>
          </a:p>
          <a:p>
            <a:pPr algn="just">
              <a:buFont typeface="+mj-lt"/>
              <a:buAutoNum type="arabicPeriod"/>
            </a:pPr>
            <a:r>
              <a:rPr lang="en-US" sz="1800" dirty="0" smtClean="0"/>
              <a:t>Availability of Notices online</a:t>
            </a:r>
          </a:p>
          <a:p>
            <a:pPr algn="just">
              <a:buFont typeface="+mj-lt"/>
              <a:buAutoNum type="arabicPeriod"/>
            </a:pPr>
            <a:r>
              <a:rPr lang="en-US" sz="1800" dirty="0" smtClean="0"/>
              <a:t>Online Traffic Challan Payment Portal</a:t>
            </a:r>
          </a:p>
          <a:p>
            <a:pPr algn="just">
              <a:buFont typeface="+mj-lt"/>
              <a:buAutoNum type="arabicPeriod"/>
            </a:pPr>
            <a:endParaRPr lang="en-US" sz="1800" dirty="0" smtClean="0"/>
          </a:p>
          <a:p>
            <a:pPr algn="just">
              <a:buFont typeface="+mj-lt"/>
              <a:buAutoNum type="arabicPeriod"/>
            </a:pPr>
            <a:endParaRPr lang="en-US" sz="1800" dirty="0" smtClean="0"/>
          </a:p>
          <a:p>
            <a:pPr algn="just">
              <a:buFont typeface="+mj-lt"/>
              <a:buAutoNum type="arabicPeriod"/>
            </a:pPr>
            <a:endParaRPr lang="en-US" sz="1800" dirty="0" smtClean="0"/>
          </a:p>
          <a:p>
            <a:pPr algn="just">
              <a:buFont typeface="+mj-lt"/>
              <a:buAutoNum type="arabicPeriod"/>
            </a:pP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lnSpc>
                <a:spcPct val="150000"/>
              </a:lnSpc>
            </a:pPr>
            <a:r>
              <a:rPr lang="en-US" sz="2000" dirty="0" smtClean="0"/>
              <a:t> A Case Management Module (e-Diary) whereby the members of the Bar / Government Departments can be permitted to add cases against the user IDs assigned to them.</a:t>
            </a:r>
          </a:p>
          <a:p>
            <a:pPr algn="just">
              <a:lnSpc>
                <a:spcPct val="150000"/>
              </a:lnSpc>
            </a:pPr>
            <a:r>
              <a:rPr lang="en-US" sz="2000" dirty="0" smtClean="0"/>
              <a:t>The cases added by User are then reflected in that User Account which enables  the concerned user  to manage and print  his Cause List and know status of cases  added  in his account. Next date, purpose for which case is fixed and Interim Orders are available to the user.</a:t>
            </a:r>
          </a:p>
          <a:p>
            <a:pPr algn="just">
              <a:lnSpc>
                <a:spcPct val="150000"/>
              </a:lnSpc>
            </a:pPr>
            <a:r>
              <a:rPr lang="en-US" sz="2000" dirty="0" smtClean="0"/>
              <a:t>Case is updated in Real Time as and when it is updated by court.</a:t>
            </a:r>
          </a:p>
          <a:p>
            <a:pPr algn="just">
              <a:lnSpc>
                <a:spcPct val="150000"/>
              </a:lnSpc>
            </a:pPr>
            <a:r>
              <a:rPr lang="en-US" sz="2000" dirty="0" smtClean="0"/>
              <a:t>It acts as Electronic Diary for Advocate being updated by Court itself.</a:t>
            </a:r>
          </a:p>
          <a:p>
            <a:pPr algn="just">
              <a:lnSpc>
                <a:spcPct val="150000"/>
              </a:lnSpc>
            </a:pPr>
            <a:r>
              <a:rPr lang="en-US" sz="2000" dirty="0" smtClean="0"/>
              <a:t>It eliminates chances of missing a case as Status of case is in sync with Court Records.</a:t>
            </a:r>
            <a:endParaRPr lang="en-US" sz="2000" dirty="0"/>
          </a:p>
        </p:txBody>
      </p:sp>
      <p:sp>
        <p:nvSpPr>
          <p:cNvPr id="2" name="Title 1"/>
          <p:cNvSpPr>
            <a:spLocks noGrp="1"/>
          </p:cNvSpPr>
          <p:nvPr>
            <p:ph type="title"/>
          </p:nvPr>
        </p:nvSpPr>
        <p:spPr/>
        <p:txBody>
          <a:bodyPr>
            <a:normAutofit/>
          </a:bodyPr>
          <a:lstStyle/>
          <a:p>
            <a:pPr algn="ctr"/>
            <a:r>
              <a:rPr sz="3800" smtClean="0">
                <a:solidFill>
                  <a:schemeClr val="bg1"/>
                </a:solidFill>
              </a:rPr>
              <a:t>e-</a:t>
            </a:r>
            <a:r>
              <a:rPr lang="en-US" sz="3800" dirty="0" smtClean="0">
                <a:solidFill>
                  <a:schemeClr val="bg1"/>
                </a:solidFill>
              </a:rPr>
              <a:t>DIARY : MANAGEMENT OF CASE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endParaRPr lang="en-US" dirty="0"/>
          </a:p>
        </p:txBody>
      </p:sp>
      <p:pic>
        <p:nvPicPr>
          <p:cNvPr id="1026" name="Picture 2" descr="C:\Users\acer\Desktop\mobile\add case (e-diary).png"/>
          <p:cNvPicPr>
            <a:picLocks noGrp="1" noChangeAspect="1" noChangeArrowheads="1"/>
          </p:cNvPicPr>
          <p:nvPr>
            <p:ph idx="1"/>
          </p:nvPr>
        </p:nvPicPr>
        <p:blipFill>
          <a:blip r:embed="rId2" cstate="print"/>
          <a:srcRect/>
          <a:stretch>
            <a:fillRect/>
          </a:stretch>
        </p:blipFill>
        <p:spPr bwMode="auto">
          <a:xfrm>
            <a:off x="381000" y="457200"/>
            <a:ext cx="8305800" cy="6019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66800"/>
          </a:xfrm>
        </p:spPr>
        <p:txBody>
          <a:bodyPr/>
          <a:lstStyle/>
          <a:p>
            <a:endParaRPr lang="en-US" dirty="0"/>
          </a:p>
        </p:txBody>
      </p:sp>
      <p:pic>
        <p:nvPicPr>
          <p:cNvPr id="2050" name="Picture 2" descr="C:\Users\acer\Desktop\mobile\view report screen shot.png"/>
          <p:cNvPicPr>
            <a:picLocks noGrp="1" noChangeAspect="1" noChangeArrowheads="1"/>
          </p:cNvPicPr>
          <p:nvPr>
            <p:ph idx="1"/>
          </p:nvPr>
        </p:nvPicPr>
        <p:blipFill>
          <a:blip r:embed="rId2" cstate="print"/>
          <a:srcRect/>
          <a:stretch>
            <a:fillRect/>
          </a:stretch>
        </p:blipFill>
        <p:spPr bwMode="auto">
          <a:xfrm>
            <a:off x="304800" y="304800"/>
            <a:ext cx="8534400" cy="624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843</TotalTime>
  <Words>1512</Words>
  <Application>Microsoft Office PowerPoint</Application>
  <PresentationFormat>On-screen Show (4:3)</PresentationFormat>
  <Paragraphs>189</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Black</vt:lpstr>
      <vt:lpstr>Calibri</vt:lpstr>
      <vt:lpstr>Constantia</vt:lpstr>
      <vt:lpstr>Wingdings</vt:lpstr>
      <vt:lpstr>Wingdings 2</vt:lpstr>
      <vt:lpstr>Paper</vt:lpstr>
      <vt:lpstr> Mobile Technology in Court Management</vt:lpstr>
      <vt:lpstr>BENEFITS</vt:lpstr>
      <vt:lpstr>TECHNOLOGIES</vt:lpstr>
      <vt:lpstr>Mobile Technology can be used to enable Court Staff , Litigants, Advocates  as well as Judges </vt:lpstr>
      <vt:lpstr>ENABLING ADVOCATES  Advocates being part of Justice Delivery System needs to be empowered with information for better Assistance to the Court </vt:lpstr>
      <vt:lpstr>PowerPoint Presentation</vt:lpstr>
      <vt:lpstr>e-DIARY : MANAGEMENT OF CASE</vt:lpstr>
      <vt:lpstr>PowerPoint Presentation</vt:lpstr>
      <vt:lpstr>PowerPoint Presentation</vt:lpstr>
      <vt:lpstr>e-FILING</vt:lpstr>
      <vt:lpstr>e-Filing Screen : After Login</vt:lpstr>
      <vt:lpstr>PowerPoint Presentation</vt:lpstr>
      <vt:lpstr> INDEX PRINTOUT</vt:lpstr>
      <vt:lpstr>e-FILING RECEIPT</vt:lpstr>
      <vt:lpstr>ACCESS TO SCANNED PAPERBOOKS TO ADVOCATES, ADVOCATE GENERAL, COUNSEL FOR UNION OF INDIA AND OTHER GOVERNMENT DEPARTMENTS &amp;  ONLINE MEMO OF APPEARANCE </vt:lpstr>
      <vt:lpstr>PowerPoint Presentation</vt:lpstr>
      <vt:lpstr>PowerPoint Presentation</vt:lpstr>
      <vt:lpstr>e-INSPECTION</vt:lpstr>
      <vt:lpstr>SMS ON VARIOUS STAGES</vt:lpstr>
      <vt:lpstr>PowerPoint Presentation</vt:lpstr>
      <vt:lpstr>PowerPoint Presentation</vt:lpstr>
      <vt:lpstr>SMS PUSH AND PULL SERVICES</vt:lpstr>
      <vt:lpstr>ONLINE CURRENT CASE STATUS</vt:lpstr>
      <vt:lpstr>CURRENT STATUS OF CASES  ON MOBILE </vt:lpstr>
      <vt:lpstr>CASE SEARCH</vt:lpstr>
      <vt:lpstr>PowerPoint Presentation</vt:lpstr>
      <vt:lpstr>AVAILABILITY OF INDIAN LAW REPORTS ONLINE</vt:lpstr>
      <vt:lpstr>NAVIGATION APPLICATION FOR LOCATION COURT COMPLEXES</vt:lpstr>
      <vt:lpstr>e-NOTICES</vt:lpstr>
      <vt:lpstr>PowerPoint Presentation</vt:lpstr>
      <vt:lpstr>ENABLING LITIGANTS  Justice Delivery System needs to be litigant centric. Litigants needs to be empowered with  information.</vt:lpstr>
      <vt:lpstr>CASE RELATED SERVICES AVAILABLE FOR LITIGANTS</vt:lpstr>
      <vt:lpstr>AVAILABLITY OF COURT JUDGEMENT / INTERIM ORDERS / CASE STATUS THROUGH MOBILE APPLICATION</vt:lpstr>
      <vt:lpstr>ENABLING OFFICERS  For  effective  adjudication Judicial Officers needs to be empowered with information and ease to work with aid of mobile technology, </vt:lpstr>
      <vt:lpstr>ENABLING OFFICERS AND OFFICIALS</vt:lpstr>
      <vt:lpstr>PIS : PERSONNEL INFORMATION SYSTEM</vt:lpstr>
      <vt:lpstr>PowerPoint Presentation</vt:lpstr>
      <vt:lpstr>e-Reporting</vt:lpstr>
      <vt:lpstr>REDUCED USE OF PAPER. AGENDA OF FULL COURT  MEETING</vt:lpstr>
      <vt:lpstr>COMPLAINT MATRIX FOR EFFICIENT FAULT ESCALATION &amp; RESOLUTION OF INFRASTRUCTURE</vt:lpstr>
      <vt:lpstr>e-TENDERING   ONLINE PURCHASE SYSTEM THROUGH MOBILE</vt:lpstr>
      <vt:lpstr>PowerPoint Presentation</vt:lpstr>
      <vt:lpstr>GREVIENCES  RESOLUTION S YSTEM</vt:lpstr>
      <vt:lpstr>PowerPoint Presentation</vt:lpstr>
      <vt:lpstr>PowerPoint Presentation</vt:lpstr>
      <vt:lpstr>USE OF VC FOR MEDIATION AND LEGAL AID</vt:lpstr>
      <vt:lpstr>Use of Audio / Video Training Material on WhatsApp</vt:lpstr>
      <vt:lpstr>3. SECURITY : REMOTE VIDEO SURVEILLANCE </vt:lpstr>
      <vt:lpstr>MONITERING ATTENDANCE THROUGH BIOMETRIC  SYSTEM SYNCRONISED WITH MOBILE</vt:lpstr>
      <vt:lpstr> PROCESS SERVING THROUGH USE OF GPS</vt:lpstr>
      <vt:lpstr>e-STAMPING</vt:lpstr>
      <vt:lpstr>PowerPoint Presentation</vt:lpstr>
      <vt:lpstr>PowerPoint Presentation</vt:lpstr>
      <vt:lpstr>ONLINE TRAFFIC CHALLAN PAYMENT</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Technology in Court Management</dc:title>
  <dc:creator>jatin</dc:creator>
  <cp:lastModifiedBy>pc-36</cp:lastModifiedBy>
  <cp:revision>502</cp:revision>
  <dcterms:created xsi:type="dcterms:W3CDTF">2016-01-29T05:06:51Z</dcterms:created>
  <dcterms:modified xsi:type="dcterms:W3CDTF">2016-02-18T07:27:24Z</dcterms:modified>
</cp:coreProperties>
</file>